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sldIdLst>
    <p:sldId id="256" r:id="rId2"/>
    <p:sldId id="269" r:id="rId3"/>
    <p:sldId id="259" r:id="rId4"/>
    <p:sldId id="268" r:id="rId5"/>
    <p:sldId id="261" r:id="rId6"/>
    <p:sldId id="267" r:id="rId7"/>
    <p:sldId id="270" r:id="rId8"/>
    <p:sldId id="262" r:id="rId9"/>
    <p:sldId id="271" r:id="rId10"/>
    <p:sldId id="260" r:id="rId11"/>
    <p:sldId id="272" r:id="rId12"/>
    <p:sldId id="273" r:id="rId13"/>
    <p:sldId id="275" r:id="rId14"/>
    <p:sldId id="274" r:id="rId15"/>
    <p:sldId id="276" r:id="rId16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0" userDrawn="1">
          <p15:clr>
            <a:srgbClr val="A4A3A4"/>
          </p15:clr>
        </p15:guide>
        <p15:guide id="2" pos="30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808"/>
    <a:srgbClr val="FF7126"/>
    <a:srgbClr val="020202"/>
    <a:srgbClr val="F56820"/>
    <a:srgbClr val="060606"/>
    <a:srgbClr val="F46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40" d="100"/>
          <a:sy n="40" d="100"/>
        </p:scale>
        <p:origin x="1374" y="-18"/>
      </p:cViewPr>
      <p:guideLst>
        <p:guide orient="horz" pos="4100"/>
        <p:guide pos="30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C3811-35DD-44B2-8FBF-14AF4B0BAE84}" type="datetimeFigureOut">
              <a:rPr lang="pt-BR" smtClean="0"/>
              <a:t>27/07/2024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B0D28-99C0-4D6E-B48C-6FD48B87A3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997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56C-53B2-405B-BA81-6FDA1BA1ADAF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40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AEEBC-930C-482A-A0DA-6700753360B5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48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7EBB-0530-4D6B-B2DF-A90FE11B6528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62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AFD-58A4-4F08-9082-5E4768B281FD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99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8B22-696F-4B50-BE72-9B498CA8D749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30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D99E-9EF8-4B1D-B78F-A2A7E14511C0}" type="datetime1">
              <a:rPr lang="pt-BR" smtClean="0"/>
              <a:t>27/07/2024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09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E5F-1C52-4DAE-8AD5-61164ED38D42}" type="datetime1">
              <a:rPr lang="pt-BR" smtClean="0"/>
              <a:t>27/07/2024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14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2DCF-1DBF-4DBF-AE5D-03C1049ECE25}" type="datetime1">
              <a:rPr lang="pt-BR" smtClean="0"/>
              <a:t>27/07/2024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6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0B9-73A8-4D3A-9611-883027EEC8DF}" type="datetime1">
              <a:rPr lang="pt-BR" smtClean="0"/>
              <a:t>27/07/2024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44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49BB5-66E4-41AC-AB32-E0395D1FBE06}" type="datetime1">
              <a:rPr lang="pt-BR" smtClean="0"/>
              <a:t>27/07/2024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07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FFB95-6B94-49BA-A013-AD95D714BF45}" type="datetime1">
              <a:rPr lang="pt-BR" smtClean="0"/>
              <a:t>27/07/2024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21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5FE586-4544-4A49-B89B-91022386DEC3}" type="datetime1">
              <a:rPr lang="pt-BR" smtClean="0"/>
              <a:t>27/07/2024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7D2EC5-3503-4EAB-8750-EDEC80AF97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1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linkedin.com/in/leticia-de-almeida-ferreira-18086a180" TargetMode="External"/><Relationship Id="rId4" Type="http://schemas.openxmlformats.org/officeDocument/2006/relationships/hyperlink" Target="https://github.com/Leticia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DB417-CC95-5B35-6E4C-90B693DF5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77C23A-967A-26ED-677B-2EB374B48E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6959B8-A708-0B83-6E7D-A7379401362F}"/>
              </a:ext>
            </a:extLst>
          </p:cNvPr>
          <p:cNvSpPr/>
          <p:nvPr/>
        </p:nvSpPr>
        <p:spPr>
          <a:xfrm>
            <a:off x="0" y="-32825"/>
            <a:ext cx="9592777" cy="12834425"/>
          </a:xfrm>
          <a:prstGeom prst="rect">
            <a:avLst/>
          </a:prstGeom>
          <a:solidFill>
            <a:srgbClr val="F467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4E8BE54-6641-6866-406E-B1B32FBD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5" y="1641655"/>
            <a:ext cx="8500262" cy="85002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0606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69FED41-99C8-E1BF-7007-BD17D4E6816F}"/>
              </a:ext>
            </a:extLst>
          </p:cNvPr>
          <p:cNvSpPr txBox="1"/>
          <p:nvPr/>
        </p:nvSpPr>
        <p:spPr>
          <a:xfrm>
            <a:off x="1458002" y="270967"/>
            <a:ext cx="6781448" cy="5927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90808"/>
                </a:solidFill>
                <a:effectLst>
                  <a:glow rad="381000">
                    <a:schemeClr val="bg2">
                      <a:alpha val="90000"/>
                    </a:schemeClr>
                  </a:glow>
                </a:effectLst>
                <a:latin typeface="Copperplate Gothic Bold" panose="020E0705020206020404" pitchFamily="34" charset="0"/>
                <a:cs typeface="Mangal Pro" panose="020B0502040204020203" pitchFamily="2" charset="0"/>
              </a:rPr>
              <a:t>Chakra do Growth Mindset</a:t>
            </a:r>
            <a:endParaRPr lang="pt-BR" sz="3200" dirty="0">
              <a:solidFill>
                <a:srgbClr val="090808"/>
              </a:solidFill>
              <a:effectLst>
                <a:glow rad="381000">
                  <a:schemeClr val="bg2">
                    <a:alpha val="90000"/>
                  </a:schemeClr>
                </a:glow>
              </a:effectLst>
              <a:latin typeface="Copperplate Gothic Bold" panose="020E0705020206020404" pitchFamily="34" charset="0"/>
              <a:cs typeface="Mangal Pro" panose="020B0502040204020203" pitchFamily="2" charset="0"/>
            </a:endParaRPr>
          </a:p>
        </p:txBody>
      </p:sp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BC1ACDC5-F64F-FDDE-41C7-C80961F344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41" y="10841774"/>
            <a:ext cx="731494" cy="73149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36880D5-BA75-C30D-0CF6-889721509432}"/>
              </a:ext>
            </a:extLst>
          </p:cNvPr>
          <p:cNvSpPr txBox="1"/>
          <p:nvPr/>
        </p:nvSpPr>
        <p:spPr>
          <a:xfrm>
            <a:off x="7862346" y="12324002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gency FB" panose="020B0503020202020204" pitchFamily="34" charset="0"/>
              </a:rPr>
              <a:t>Leticia A. Ferreira</a:t>
            </a:r>
          </a:p>
        </p:txBody>
      </p:sp>
      <p:pic>
        <p:nvPicPr>
          <p:cNvPr id="18" name="Imagem 17" descr="Forma&#10;&#10;Descrição gerada automaticamente com confiança baixa">
            <a:extLst>
              <a:ext uri="{FF2B5EF4-FFF2-40B4-BE49-F238E27FC236}">
                <a16:creationId xmlns:a16="http://schemas.microsoft.com/office/drawing/2014/main" id="{ACBB349F-7418-1AAB-F61E-AE86BA181F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65" y="11039718"/>
            <a:ext cx="1014033" cy="1014033"/>
          </a:xfrm>
          <a:prstGeom prst="rect">
            <a:avLst/>
          </a:prstGeom>
        </p:spPr>
      </p:pic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B3FEA5C2-873C-90B5-E479-A626029E11E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78" y="11196282"/>
            <a:ext cx="824758" cy="82475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05958BB0-C736-AD34-D18C-ECEC2F24A6D9}"/>
              </a:ext>
            </a:extLst>
          </p:cNvPr>
          <p:cNvSpPr/>
          <p:nvPr/>
        </p:nvSpPr>
        <p:spPr>
          <a:xfrm>
            <a:off x="0" y="1003551"/>
            <a:ext cx="9592777" cy="304177"/>
          </a:xfrm>
          <a:prstGeom prst="rect">
            <a:avLst/>
          </a:prstGeom>
          <a:solidFill>
            <a:srgbClr val="060606">
              <a:alpha val="7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6BE10D-5B6E-0A13-D3EF-C4CB52ED0F75}"/>
              </a:ext>
            </a:extLst>
          </p:cNvPr>
          <p:cNvSpPr txBox="1"/>
          <p:nvPr/>
        </p:nvSpPr>
        <p:spPr>
          <a:xfrm>
            <a:off x="1695802" y="1002446"/>
            <a:ext cx="6209597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i="1" dirty="0">
                <a:solidFill>
                  <a:schemeClr val="bg1">
                    <a:alpha val="85000"/>
                  </a:schemeClr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Desenvolva sua lógica de programação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FAA06C-5DE3-8E77-354C-6992AA5ACFB4}"/>
              </a:ext>
            </a:extLst>
          </p:cNvPr>
          <p:cNvSpPr/>
          <p:nvPr/>
        </p:nvSpPr>
        <p:spPr>
          <a:xfrm>
            <a:off x="23437" y="10380957"/>
            <a:ext cx="9592777" cy="304177"/>
          </a:xfrm>
          <a:prstGeom prst="rect">
            <a:avLst/>
          </a:prstGeom>
          <a:solidFill>
            <a:srgbClr val="060606">
              <a:alpha val="7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EA313B-36B3-A683-B986-782D7BE450BF}"/>
              </a:ext>
            </a:extLst>
          </p:cNvPr>
          <p:cNvSpPr txBox="1"/>
          <p:nvPr/>
        </p:nvSpPr>
        <p:spPr>
          <a:xfrm>
            <a:off x="546257" y="10417021"/>
            <a:ext cx="8500262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i="1" dirty="0">
                <a:solidFill>
                  <a:schemeClr val="bg1">
                    <a:alpha val="85000"/>
                  </a:schemeClr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com dicas vindas diretamente da Vila da Folha</a:t>
            </a:r>
          </a:p>
        </p:txBody>
      </p:sp>
    </p:spTree>
    <p:extLst>
      <p:ext uri="{BB962C8B-B14F-4D97-AF65-F5344CB8AC3E}">
        <p14:creationId xmlns:p14="http://schemas.microsoft.com/office/powerpoint/2010/main" val="1791125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DC745A90-3658-C705-3804-6E8A9142028C}"/>
              </a:ext>
            </a:extLst>
          </p:cNvPr>
          <p:cNvSpPr txBox="1">
            <a:spLocks/>
          </p:cNvSpPr>
          <p:nvPr/>
        </p:nvSpPr>
        <p:spPr>
          <a:xfrm>
            <a:off x="745943" y="3492233"/>
            <a:ext cx="8442838" cy="4530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Condicionais são instruções que permitem ao programa tomar decisões com base em condições.</a:t>
            </a:r>
          </a:p>
          <a:p>
            <a:pPr marL="0" indent="0" algn="just">
              <a:buNone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de Pseudocódigo: Seleção de </a:t>
            </a:r>
            <a:r>
              <a:rPr lang="pt-B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endParaRPr lang="pt-BR" b="1" dirty="0"/>
          </a:p>
          <a:p>
            <a:endParaRPr lang="pt-BR" dirty="0"/>
          </a:p>
        </p:txBody>
      </p:sp>
      <p:sp>
        <p:nvSpPr>
          <p:cNvPr id="5" name="subtitulo_componente">
            <a:extLst>
              <a:ext uri="{FF2B5EF4-FFF2-40B4-BE49-F238E27FC236}">
                <a16:creationId xmlns:a16="http://schemas.microsoft.com/office/drawing/2014/main" id="{80CE2B3E-3EF5-B6D8-CD40-EBD1ACF6AEBB}"/>
              </a:ext>
            </a:extLst>
          </p:cNvPr>
          <p:cNvSpPr txBox="1">
            <a:spLocks/>
          </p:cNvSpPr>
          <p:nvPr/>
        </p:nvSpPr>
        <p:spPr>
          <a:xfrm>
            <a:off x="833082" y="2129469"/>
            <a:ext cx="8362374" cy="8805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São Condicionais?.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8066521E-CE3C-5CB6-1817-5B00599F5457}"/>
              </a:ext>
            </a:extLst>
          </p:cNvPr>
          <p:cNvSpPr txBox="1">
            <a:spLocks/>
          </p:cNvSpPr>
          <p:nvPr/>
        </p:nvSpPr>
        <p:spPr>
          <a:xfrm>
            <a:off x="833081" y="490168"/>
            <a:ext cx="8204059" cy="163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ongenial Black" panose="02000503040000020004" pitchFamily="2" charset="0"/>
                <a:cs typeface="Aharoni" panose="020F0502020204030204" pitchFamily="2" charset="-79"/>
              </a:rPr>
              <a:t>5. Condicionais: Escolhas Estratégicas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D647C2-6D8B-1C63-288E-D2514EDC138C}"/>
              </a:ext>
            </a:extLst>
          </p:cNvPr>
          <p:cNvSpPr/>
          <p:nvPr/>
        </p:nvSpPr>
        <p:spPr>
          <a:xfrm>
            <a:off x="564060" y="0"/>
            <a:ext cx="181883" cy="18529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A0039DF-7BC4-7C15-BFC6-CF578D54F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t="10446" r="8619" b="9094"/>
          <a:stretch/>
        </p:blipFill>
        <p:spPr>
          <a:xfrm>
            <a:off x="905234" y="6213581"/>
            <a:ext cx="7790732" cy="5916463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FC1CDE37-4547-38B3-C35B-A8205EC35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20353" y="11865189"/>
            <a:ext cx="4014486" cy="681567"/>
          </a:xfrm>
        </p:spPr>
        <p:txBody>
          <a:bodyPr/>
          <a:lstStyle/>
          <a:p>
            <a:r>
              <a:rPr lang="pt-BR" dirty="0"/>
              <a:t>Growth Mindset &amp; Lógica </a:t>
            </a:r>
            <a:r>
              <a:rPr lang="pt-BR" dirty="0" err="1"/>
              <a:t>Shinobi</a:t>
            </a:r>
            <a:r>
              <a:rPr lang="pt-BR" dirty="0"/>
              <a:t> - Leticia A. Ferreira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720027EF-DC53-D006-6A53-EBFB4FA9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9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DC745A90-3658-C705-3804-6E8A9142028C}"/>
              </a:ext>
            </a:extLst>
          </p:cNvPr>
          <p:cNvSpPr txBox="1">
            <a:spLocks/>
          </p:cNvSpPr>
          <p:nvPr/>
        </p:nvSpPr>
        <p:spPr>
          <a:xfrm>
            <a:off x="745943" y="3325362"/>
            <a:ext cx="8442838" cy="4530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Funções são blocos de código que realizam tarefas específicas e podem ser reutilizados, como técnicas aprendidas pelos ninjas.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de Pseudocódigo: Função de Ataque</a:t>
            </a:r>
            <a:endParaRPr lang="pt-BR" b="1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  <p:sp>
        <p:nvSpPr>
          <p:cNvPr id="5" name="subtitulo_componente">
            <a:extLst>
              <a:ext uri="{FF2B5EF4-FFF2-40B4-BE49-F238E27FC236}">
                <a16:creationId xmlns:a16="http://schemas.microsoft.com/office/drawing/2014/main" id="{80CE2B3E-3EF5-B6D8-CD40-EBD1ACF6AEBB}"/>
              </a:ext>
            </a:extLst>
          </p:cNvPr>
          <p:cNvSpPr txBox="1">
            <a:spLocks/>
          </p:cNvSpPr>
          <p:nvPr/>
        </p:nvSpPr>
        <p:spPr>
          <a:xfrm>
            <a:off x="826407" y="1962598"/>
            <a:ext cx="8362374" cy="7099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São Funções?.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8066521E-CE3C-5CB6-1817-5B00599F5457}"/>
              </a:ext>
            </a:extLst>
          </p:cNvPr>
          <p:cNvSpPr txBox="1">
            <a:spLocks/>
          </p:cNvSpPr>
          <p:nvPr/>
        </p:nvSpPr>
        <p:spPr>
          <a:xfrm>
            <a:off x="833081" y="490167"/>
            <a:ext cx="8355700" cy="1639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ongenial Black" panose="02000503040000020004" pitchFamily="2" charset="0"/>
                <a:cs typeface="Aharoni" panose="020F0502020204030204" pitchFamily="2" charset="-79"/>
              </a:rPr>
              <a:t>6. Funções: Reutilizando Poderes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D647C2-6D8B-1C63-288E-D2514EDC138C}"/>
              </a:ext>
            </a:extLst>
          </p:cNvPr>
          <p:cNvSpPr/>
          <p:nvPr/>
        </p:nvSpPr>
        <p:spPr>
          <a:xfrm>
            <a:off x="564060" y="0"/>
            <a:ext cx="181883" cy="18529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77D1781-38C5-88AB-4570-AE49308FC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17001" r="11063" b="15259"/>
          <a:stretch/>
        </p:blipFill>
        <p:spPr>
          <a:xfrm>
            <a:off x="1381951" y="6400800"/>
            <a:ext cx="7170821" cy="4981073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3D024E6-4D81-BF57-ABFF-8CBA52EF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3933" y="11865188"/>
            <a:ext cx="3966360" cy="681567"/>
          </a:xfrm>
        </p:spPr>
        <p:txBody>
          <a:bodyPr/>
          <a:lstStyle/>
          <a:p>
            <a:r>
              <a:rPr lang="pt-BR" dirty="0"/>
              <a:t>Growth Mindset &amp; Lógica </a:t>
            </a:r>
            <a:r>
              <a:rPr lang="pt-BR" dirty="0" err="1"/>
              <a:t>Shinobi</a:t>
            </a:r>
            <a:r>
              <a:rPr lang="pt-BR" dirty="0"/>
              <a:t> - Leticia A. Ferreira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488CD43-E397-1DF9-5F35-12ECCB3D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86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>
            <a:extLst>
              <a:ext uri="{FF2B5EF4-FFF2-40B4-BE49-F238E27FC236}">
                <a16:creationId xmlns:a16="http://schemas.microsoft.com/office/drawing/2014/main" id="{5E77C23A-967A-26ED-677B-2EB374B48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001" y="2889415"/>
            <a:ext cx="8047732" cy="4530445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Adotar a mentalidade de crescimento e desenvolver habilidades de lógica de programação são passos essenciais para qualquer aspirante a programador. Inspirando-se nos ninjas do universo de Naruto, podemos enfrentar desafios com coragem, determinação e estratégia. </a:t>
            </a: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Lembre-se de que, como um ninja, você deve continuar a aprender e a se adaptar, tornando-se mais forte a cada batalha.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"Se você pode sonhar, você pode realizar."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Esta frase não só guia os ninjas de Naruto, mas também todos nós em nossa jornada de aprendizado e crescimento.</a:t>
            </a:r>
            <a:endParaRPr lang="pt-BR" dirty="0"/>
          </a:p>
          <a:p>
            <a:endParaRPr lang="pt-BR" dirty="0"/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6B668F79-1988-6265-F3E6-39814356FAE4}"/>
              </a:ext>
            </a:extLst>
          </p:cNvPr>
          <p:cNvSpPr txBox="1">
            <a:spLocks/>
          </p:cNvSpPr>
          <p:nvPr/>
        </p:nvSpPr>
        <p:spPr>
          <a:xfrm>
            <a:off x="745943" y="2129469"/>
            <a:ext cx="7878884" cy="4833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Lógica da Folha Oculta.</a:t>
            </a:r>
          </a:p>
        </p:txBody>
      </p:sp>
      <p:sp>
        <p:nvSpPr>
          <p:cNvPr id="2" name="titulo_componente">
            <a:extLst>
              <a:ext uri="{FF2B5EF4-FFF2-40B4-BE49-F238E27FC236}">
                <a16:creationId xmlns:a16="http://schemas.microsoft.com/office/drawing/2014/main" id="{838DB417-CC95-5B35-6E4C-90B693DF5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943" y="276538"/>
            <a:ext cx="8291198" cy="1576393"/>
          </a:xfrm>
        </p:spPr>
        <p:txBody>
          <a:bodyPr>
            <a:normAutofit/>
          </a:bodyPr>
          <a:lstStyle/>
          <a:p>
            <a:pPr algn="l"/>
            <a:r>
              <a:rPr lang="pt-BR" sz="4000" dirty="0">
                <a:latin typeface="Congenial Black" panose="02000503040000020004" pitchFamily="2" charset="0"/>
                <a:cs typeface="Aharoni" panose="020F0502020204030204" pitchFamily="2" charset="-79"/>
              </a:rPr>
              <a:t>Tornando-se um Ninja da Programação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CAC7B6-FC3E-8AA9-B41D-3389B8B97D7F}"/>
              </a:ext>
            </a:extLst>
          </p:cNvPr>
          <p:cNvSpPr/>
          <p:nvPr/>
        </p:nvSpPr>
        <p:spPr>
          <a:xfrm>
            <a:off x="564060" y="0"/>
            <a:ext cx="181883" cy="18529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FC3C8BFF-FA11-86FA-2FFE-92FFBD25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50" y="7299307"/>
            <a:ext cx="4878100" cy="4878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Espaço Reservado para Rodapé 9">
            <a:extLst>
              <a:ext uri="{FF2B5EF4-FFF2-40B4-BE49-F238E27FC236}">
                <a16:creationId xmlns:a16="http://schemas.microsoft.com/office/drawing/2014/main" id="{8C32B2B6-B99E-04AA-E63F-D40EDFE1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7420" y="12340388"/>
            <a:ext cx="3966360" cy="369348"/>
          </a:xfrm>
        </p:spPr>
        <p:txBody>
          <a:bodyPr/>
          <a:lstStyle/>
          <a:p>
            <a:r>
              <a:rPr lang="pt-BR" dirty="0"/>
              <a:t>Growth Mindset &amp; Lógica </a:t>
            </a:r>
            <a:r>
              <a:rPr lang="pt-BR" dirty="0" err="1"/>
              <a:t>Shinobi</a:t>
            </a:r>
            <a:r>
              <a:rPr lang="pt-BR" dirty="0"/>
              <a:t> - Leticia A. Ferreira</a:t>
            </a:r>
          </a:p>
        </p:txBody>
      </p:sp>
      <p:sp>
        <p:nvSpPr>
          <p:cNvPr id="13" name="Espaço Reservado para Número de Slide 10">
            <a:extLst>
              <a:ext uri="{FF2B5EF4-FFF2-40B4-BE49-F238E27FC236}">
                <a16:creationId xmlns:a16="http://schemas.microsoft.com/office/drawing/2014/main" id="{49364383-3F6C-B136-8E5B-1905F79F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0848" y="11865189"/>
            <a:ext cx="2160270" cy="681567"/>
          </a:xfrm>
        </p:spPr>
        <p:txBody>
          <a:bodyPr/>
          <a:lstStyle/>
          <a:p>
            <a:fld id="{7C7D2EC5-3503-4EAB-8750-EDEC80AF97E4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746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E4701D4-50FD-A8C3-329D-285A15FEF5B6}"/>
              </a:ext>
            </a:extLst>
          </p:cNvPr>
          <p:cNvSpPr/>
          <p:nvPr/>
        </p:nvSpPr>
        <p:spPr>
          <a:xfrm>
            <a:off x="-24715" y="-24715"/>
            <a:ext cx="9625915" cy="12826315"/>
          </a:xfrm>
          <a:prstGeom prst="rect">
            <a:avLst/>
          </a:prstGeom>
          <a:solidFill>
            <a:srgbClr val="F568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ulo_componente">
            <a:extLst>
              <a:ext uri="{FF2B5EF4-FFF2-40B4-BE49-F238E27FC236}">
                <a16:creationId xmlns:a16="http://schemas.microsoft.com/office/drawing/2014/main" id="{838DB417-CC95-5B35-6E4C-90B693DF5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6437313"/>
            <a:ext cx="8464550" cy="1852931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Congenial Black" panose="02000503040000020004" pitchFamily="2" charset="0"/>
              </a:rPr>
              <a:t>AGRADECIMENTOS</a:t>
            </a:r>
            <a:endParaRPr lang="pt-BR" sz="4800" dirty="0">
              <a:solidFill>
                <a:schemeClr val="bg1"/>
              </a:solidFill>
              <a:latin typeface="Congenial Black" panose="02000503040000020004" pitchFamily="2" charset="0"/>
              <a:cs typeface="Aharoni" panose="020F0502020204030204" pitchFamily="2" charset="-79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6A8298-0171-2C9C-DE9A-592AE97A32B6}"/>
              </a:ext>
            </a:extLst>
          </p:cNvPr>
          <p:cNvSpPr/>
          <p:nvPr/>
        </p:nvSpPr>
        <p:spPr>
          <a:xfrm>
            <a:off x="956694" y="8884800"/>
            <a:ext cx="7760838" cy="1109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CA449BB4-66D0-817F-289A-C0806D93BD9A}"/>
              </a:ext>
            </a:extLst>
          </p:cNvPr>
          <p:cNvSpPr txBox="1">
            <a:spLocks/>
          </p:cNvSpPr>
          <p:nvPr/>
        </p:nvSpPr>
        <p:spPr>
          <a:xfrm>
            <a:off x="555967" y="9773439"/>
            <a:ext cx="8442838" cy="304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763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>
            <a:extLst>
              <a:ext uri="{FF2B5EF4-FFF2-40B4-BE49-F238E27FC236}">
                <a16:creationId xmlns:a16="http://schemas.microsoft.com/office/drawing/2014/main" id="{5E77C23A-967A-26ED-677B-2EB374B48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72" y="2787031"/>
            <a:ext cx="8382140" cy="8821452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Gostaria de expressar minha sincera gratidão a você, leitor, por dedicar seu tempo e atenção a este e-book. Espero que o conteúdo tenha sido útil e inspirador na sua jornada de aprendizado em programação e na adoção de uma mentalidade de crescimento, assim como os ninjas do universo de Naruto.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Este material foi desenvolvido com o intuito de servir como um recurso valioso para seus estudos, ajudando a fortalecer suas habilidades e incentivando o desenvolvimento contínuo.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Lembre-se de que a jornada do aprendizado é contínua e cheia de desafios, mas com determinação e prática, é possível alcançar qualquer objetivo que você sonhe.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Desejo a você muito sucesso em sua trajetória como programador e que você continue a crescer e evoluir a cada dia. Se você puder sonhar, você pode realizar!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Muito obrigado!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Conteúdo e passo a passo disponível no </a:t>
            </a:r>
            <a:r>
              <a:rPr lang="pt-B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disponível na página a seguir  </a:t>
            </a:r>
            <a:endParaRPr lang="pt-BR" b="1" dirty="0"/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6B668F79-1988-6265-F3E6-39814356FAE4}"/>
              </a:ext>
            </a:extLst>
          </p:cNvPr>
          <p:cNvSpPr txBox="1">
            <a:spLocks/>
          </p:cNvSpPr>
          <p:nvPr/>
        </p:nvSpPr>
        <p:spPr>
          <a:xfrm>
            <a:off x="745943" y="2078294"/>
            <a:ext cx="7878884" cy="4833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Obrigada por ter lido até aqui!</a:t>
            </a:r>
          </a:p>
        </p:txBody>
      </p:sp>
      <p:sp>
        <p:nvSpPr>
          <p:cNvPr id="2" name="titulo_componente">
            <a:extLst>
              <a:ext uri="{FF2B5EF4-FFF2-40B4-BE49-F238E27FC236}">
                <a16:creationId xmlns:a16="http://schemas.microsoft.com/office/drawing/2014/main" id="{838DB417-CC95-5B35-6E4C-90B693DF5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943" y="276538"/>
            <a:ext cx="8291198" cy="157639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>
                <a:latin typeface="Congenial Black" panose="02000503040000020004" pitchFamily="2" charset="0"/>
                <a:cs typeface="Aharoni" panose="020F0502020204030204" pitchFamily="2" charset="-79"/>
              </a:rPr>
              <a:t>Gratidão Ninja: Agradecimentos do Caminho do Programador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CAC7B6-FC3E-8AA9-B41D-3389B8B97D7F}"/>
              </a:ext>
            </a:extLst>
          </p:cNvPr>
          <p:cNvSpPr/>
          <p:nvPr/>
        </p:nvSpPr>
        <p:spPr>
          <a:xfrm>
            <a:off x="564060" y="0"/>
            <a:ext cx="181883" cy="18529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Rodapé 9">
            <a:extLst>
              <a:ext uri="{FF2B5EF4-FFF2-40B4-BE49-F238E27FC236}">
                <a16:creationId xmlns:a16="http://schemas.microsoft.com/office/drawing/2014/main" id="{8C32B2B6-B99E-04AA-E63F-D40EDFE1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7420" y="12340388"/>
            <a:ext cx="3966360" cy="369348"/>
          </a:xfrm>
        </p:spPr>
        <p:txBody>
          <a:bodyPr/>
          <a:lstStyle/>
          <a:p>
            <a:r>
              <a:rPr lang="pt-BR" dirty="0"/>
              <a:t>Growth Mindset &amp; Lógica </a:t>
            </a:r>
            <a:r>
              <a:rPr lang="pt-BR" dirty="0" err="1"/>
              <a:t>Shinobi</a:t>
            </a:r>
            <a:r>
              <a:rPr lang="pt-BR" dirty="0"/>
              <a:t> - Leticia A. Ferreira</a:t>
            </a:r>
          </a:p>
        </p:txBody>
      </p:sp>
      <p:sp>
        <p:nvSpPr>
          <p:cNvPr id="13" name="Espaço Reservado para Número de Slide 10">
            <a:extLst>
              <a:ext uri="{FF2B5EF4-FFF2-40B4-BE49-F238E27FC236}">
                <a16:creationId xmlns:a16="http://schemas.microsoft.com/office/drawing/2014/main" id="{49364383-3F6C-B136-8E5B-1905F79F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0848" y="11865189"/>
            <a:ext cx="2160270" cy="681567"/>
          </a:xfrm>
        </p:spPr>
        <p:txBody>
          <a:bodyPr/>
          <a:lstStyle/>
          <a:p>
            <a:fld id="{7C7D2EC5-3503-4EAB-8750-EDEC80AF97E4}" type="slidenum">
              <a:rPr lang="pt-BR" smtClean="0"/>
              <a:t>14</a:t>
            </a:fld>
            <a:endParaRPr lang="pt-BR" dirty="0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C9C00B3-9C1A-82D7-0C7F-E34F2FFC4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11" y="9313272"/>
            <a:ext cx="1402594" cy="1402594"/>
          </a:xfrm>
          <a:prstGeom prst="rect">
            <a:avLst/>
          </a:prstGeom>
        </p:spPr>
      </p:pic>
      <p:cxnSp>
        <p:nvCxnSpPr>
          <p:cNvPr id="10" name="Conector: Curvo 9">
            <a:extLst>
              <a:ext uri="{FF2B5EF4-FFF2-40B4-BE49-F238E27FC236}">
                <a16:creationId xmlns:a16="http://schemas.microsoft.com/office/drawing/2014/main" id="{462DE041-70FD-6549-3EAB-872CE13006F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6780851" y="10014568"/>
            <a:ext cx="337461" cy="45290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57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>
            <a:extLst>
              <a:ext uri="{FF2B5EF4-FFF2-40B4-BE49-F238E27FC236}">
                <a16:creationId xmlns:a16="http://schemas.microsoft.com/office/drawing/2014/main" id="{5E77C23A-967A-26ED-677B-2EB374B48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060" y="3033085"/>
            <a:ext cx="8382140" cy="5729670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Este e-book foi criado para fins didáticos, portanto pode ter conteúdo incorreto da IA, por isso peço que cheque as informações caso queira utilizá-lo para esse fim.</a:t>
            </a:r>
            <a:b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Escolhi o tema de lógica de programação com analogias ao universo de Naruto porque são 2 temas que gosto e é uma maneira descontraída para quem está iniciando em programação, visto que lógica e pseudocódigos são a base para se compreender qualquer linguagem.</a:t>
            </a: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Além disso, incorporei o conceito de Growth Mindset, pois essa mentalidade de aprendizado contínuo é essencial para o desenvolvimento pessoal e profissional.</a:t>
            </a:r>
            <a:endParaRPr lang="pt-BR" dirty="0"/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6B668F79-1988-6265-F3E6-39814356FAE4}"/>
              </a:ext>
            </a:extLst>
          </p:cNvPr>
          <p:cNvSpPr txBox="1">
            <a:spLocks/>
          </p:cNvSpPr>
          <p:nvPr/>
        </p:nvSpPr>
        <p:spPr>
          <a:xfrm>
            <a:off x="558978" y="1925187"/>
            <a:ext cx="8465068" cy="9739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 ressaltar que este conteúdo gerado por IA e diagramado por humano</a:t>
            </a:r>
          </a:p>
        </p:txBody>
      </p:sp>
      <p:sp>
        <p:nvSpPr>
          <p:cNvPr id="2" name="titulo_componente">
            <a:extLst>
              <a:ext uri="{FF2B5EF4-FFF2-40B4-BE49-F238E27FC236}">
                <a16:creationId xmlns:a16="http://schemas.microsoft.com/office/drawing/2014/main" id="{838DB417-CC95-5B35-6E4C-90B693DF5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943" y="562272"/>
            <a:ext cx="8291198" cy="1146281"/>
          </a:xfrm>
        </p:spPr>
        <p:txBody>
          <a:bodyPr>
            <a:normAutofit/>
          </a:bodyPr>
          <a:lstStyle/>
          <a:p>
            <a:pPr algn="l"/>
            <a:r>
              <a:rPr lang="pt-BR" sz="4400" dirty="0">
                <a:latin typeface="Congenial Black" panose="02000503040000020004" pitchFamily="2" charset="0"/>
                <a:cs typeface="Aharoni" panose="020F0502020204030204" pitchFamily="2" charset="-79"/>
              </a:rPr>
              <a:t>Considerações finais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CAC7B6-FC3E-8AA9-B41D-3389B8B97D7F}"/>
              </a:ext>
            </a:extLst>
          </p:cNvPr>
          <p:cNvSpPr/>
          <p:nvPr/>
        </p:nvSpPr>
        <p:spPr>
          <a:xfrm>
            <a:off x="564060" y="0"/>
            <a:ext cx="181883" cy="18529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Rodapé 9">
            <a:extLst>
              <a:ext uri="{FF2B5EF4-FFF2-40B4-BE49-F238E27FC236}">
                <a16:creationId xmlns:a16="http://schemas.microsoft.com/office/drawing/2014/main" id="{8C32B2B6-B99E-04AA-E63F-D40EDFE1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7420" y="12340388"/>
            <a:ext cx="3966360" cy="369348"/>
          </a:xfrm>
        </p:spPr>
        <p:txBody>
          <a:bodyPr/>
          <a:lstStyle/>
          <a:p>
            <a:r>
              <a:rPr lang="pt-BR" dirty="0"/>
              <a:t>Growth Mindset &amp; Lógica </a:t>
            </a:r>
            <a:r>
              <a:rPr lang="pt-BR" dirty="0" err="1"/>
              <a:t>Shinobi</a:t>
            </a:r>
            <a:r>
              <a:rPr lang="pt-BR" dirty="0"/>
              <a:t> - Leticia A. Ferreira</a:t>
            </a:r>
          </a:p>
        </p:txBody>
      </p:sp>
      <p:sp>
        <p:nvSpPr>
          <p:cNvPr id="13" name="Espaço Reservado para Número de Slide 10">
            <a:extLst>
              <a:ext uri="{FF2B5EF4-FFF2-40B4-BE49-F238E27FC236}">
                <a16:creationId xmlns:a16="http://schemas.microsoft.com/office/drawing/2014/main" id="{49364383-3F6C-B136-8E5B-1905F79F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0848" y="11865189"/>
            <a:ext cx="2160270" cy="681567"/>
          </a:xfrm>
        </p:spPr>
        <p:txBody>
          <a:bodyPr/>
          <a:lstStyle/>
          <a:p>
            <a:fld id="{7C7D2EC5-3503-4EAB-8750-EDEC80AF97E4}" type="slidenum">
              <a:rPr lang="pt-BR" smtClean="0"/>
              <a:t>15</a:t>
            </a:fld>
            <a:endParaRPr lang="pt-BR" dirty="0"/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C50D407-73CB-1341-296F-3B6F01B0B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0" y="7345750"/>
            <a:ext cx="8081986" cy="4567565"/>
          </a:xfrm>
          <a:prstGeom prst="rect">
            <a:avLst/>
          </a:prstGeom>
        </p:spPr>
      </p:pic>
      <p:pic>
        <p:nvPicPr>
          <p:cNvPr id="9" name="Imagem 8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BAAD146-331E-A35F-8994-13BF0E9BB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24" y="8082920"/>
            <a:ext cx="3080792" cy="30807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DBB70B4-B79F-A5E2-26C7-8E3B21128AF6}"/>
              </a:ext>
            </a:extLst>
          </p:cNvPr>
          <p:cNvSpPr txBox="1"/>
          <p:nvPr/>
        </p:nvSpPr>
        <p:spPr>
          <a:xfrm>
            <a:off x="3950125" y="11918122"/>
            <a:ext cx="128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4"/>
              </a:rPr>
              <a:t>GitHub</a:t>
            </a:r>
            <a:r>
              <a:rPr lang="pt-BR" dirty="0"/>
              <a:t> |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7E6538-8A05-5F81-6145-3D3652DFBB97}"/>
              </a:ext>
            </a:extLst>
          </p:cNvPr>
          <p:cNvSpPr txBox="1"/>
          <p:nvPr/>
        </p:nvSpPr>
        <p:spPr>
          <a:xfrm>
            <a:off x="4802966" y="1191722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5"/>
              </a:rPr>
              <a:t>In</a:t>
            </a:r>
            <a:r>
              <a:rPr lang="pt-BR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535578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DC745A90-3658-C705-3804-6E8A9142028C}"/>
              </a:ext>
            </a:extLst>
          </p:cNvPr>
          <p:cNvSpPr txBox="1">
            <a:spLocks/>
          </p:cNvSpPr>
          <p:nvPr/>
        </p:nvSpPr>
        <p:spPr>
          <a:xfrm>
            <a:off x="752617" y="3398523"/>
            <a:ext cx="8442838" cy="4530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Desde a infância, muitos de nós fomos inspirados por histórias de superação e determinação. No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universo de Naruto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os ninjas são mestres em perseverar diante de desafios. Da mesma forma, no mundo da programação, adotamos uma mentalidade de crescimento para desenvolver nossas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habilidades e lógica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Este e-book é um guia para programadores iniciantes que desejam aprimorar sua lógica de programação, inspirando-se no caminho dos ninjas da Vila Oculta da Folha.</a:t>
            </a:r>
            <a:endParaRPr lang="pt-BR" sz="24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subtitulo_componente">
            <a:extLst>
              <a:ext uri="{FF2B5EF4-FFF2-40B4-BE49-F238E27FC236}">
                <a16:creationId xmlns:a16="http://schemas.microsoft.com/office/drawing/2014/main" id="{80CE2B3E-3EF5-B6D8-CD40-EBD1ACF6AEBB}"/>
              </a:ext>
            </a:extLst>
          </p:cNvPr>
          <p:cNvSpPr txBox="1">
            <a:spLocks/>
          </p:cNvSpPr>
          <p:nvPr/>
        </p:nvSpPr>
        <p:spPr>
          <a:xfrm>
            <a:off x="833082" y="2129469"/>
            <a:ext cx="8362374" cy="8805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Inspirando-se nos Ninjas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8066521E-CE3C-5CB6-1817-5B00599F5457}"/>
              </a:ext>
            </a:extLst>
          </p:cNvPr>
          <p:cNvSpPr txBox="1">
            <a:spLocks/>
          </p:cNvSpPr>
          <p:nvPr/>
        </p:nvSpPr>
        <p:spPr>
          <a:xfrm>
            <a:off x="833081" y="490168"/>
            <a:ext cx="8204059" cy="163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ongenial Black" panose="02000503040000020004" pitchFamily="2" charset="0"/>
                <a:cs typeface="Aharoni" panose="020F0502020204030204" pitchFamily="2" charset="-79"/>
              </a:rPr>
              <a:t>Dominando a Lógica com uma Mentalidade de Crescimento Inspirada em Naruto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D647C2-6D8B-1C63-288E-D2514EDC138C}"/>
              </a:ext>
            </a:extLst>
          </p:cNvPr>
          <p:cNvSpPr/>
          <p:nvPr/>
        </p:nvSpPr>
        <p:spPr>
          <a:xfrm>
            <a:off x="564060" y="0"/>
            <a:ext cx="188557" cy="212946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Foto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2B85BA2C-694F-0833-5FF8-5C005341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58" y="6400800"/>
            <a:ext cx="5366084" cy="5366084"/>
          </a:xfrm>
          <a:custGeom>
            <a:avLst/>
            <a:gdLst>
              <a:gd name="connsiteX0" fmla="*/ 0 w 5366084"/>
              <a:gd name="connsiteY0" fmla="*/ 0 h 5366084"/>
              <a:gd name="connsiteX1" fmla="*/ 649892 w 5366084"/>
              <a:gd name="connsiteY1" fmla="*/ 0 h 5366084"/>
              <a:gd name="connsiteX2" fmla="*/ 1353446 w 5366084"/>
              <a:gd name="connsiteY2" fmla="*/ 0 h 5366084"/>
              <a:gd name="connsiteX3" fmla="*/ 1949677 w 5366084"/>
              <a:gd name="connsiteY3" fmla="*/ 0 h 5366084"/>
              <a:gd name="connsiteX4" fmla="*/ 2545909 w 5366084"/>
              <a:gd name="connsiteY4" fmla="*/ 0 h 5366084"/>
              <a:gd name="connsiteX5" fmla="*/ 3034819 w 5366084"/>
              <a:gd name="connsiteY5" fmla="*/ 0 h 5366084"/>
              <a:gd name="connsiteX6" fmla="*/ 3631050 w 5366084"/>
              <a:gd name="connsiteY6" fmla="*/ 0 h 5366084"/>
              <a:gd name="connsiteX7" fmla="*/ 4227282 w 5366084"/>
              <a:gd name="connsiteY7" fmla="*/ 0 h 5366084"/>
              <a:gd name="connsiteX8" fmla="*/ 4823513 w 5366084"/>
              <a:gd name="connsiteY8" fmla="*/ 0 h 5366084"/>
              <a:gd name="connsiteX9" fmla="*/ 5366084 w 5366084"/>
              <a:gd name="connsiteY9" fmla="*/ 0 h 5366084"/>
              <a:gd name="connsiteX10" fmla="*/ 5366084 w 5366084"/>
              <a:gd name="connsiteY10" fmla="*/ 435249 h 5366084"/>
              <a:gd name="connsiteX11" fmla="*/ 5366084 w 5366084"/>
              <a:gd name="connsiteY11" fmla="*/ 870498 h 5366084"/>
              <a:gd name="connsiteX12" fmla="*/ 5366084 w 5366084"/>
              <a:gd name="connsiteY12" fmla="*/ 1520390 h 5366084"/>
              <a:gd name="connsiteX13" fmla="*/ 5366084 w 5366084"/>
              <a:gd name="connsiteY13" fmla="*/ 2009300 h 5366084"/>
              <a:gd name="connsiteX14" fmla="*/ 5366084 w 5366084"/>
              <a:gd name="connsiteY14" fmla="*/ 2605532 h 5366084"/>
              <a:gd name="connsiteX15" fmla="*/ 5366084 w 5366084"/>
              <a:gd name="connsiteY15" fmla="*/ 3309085 h 5366084"/>
              <a:gd name="connsiteX16" fmla="*/ 5366084 w 5366084"/>
              <a:gd name="connsiteY16" fmla="*/ 3851656 h 5366084"/>
              <a:gd name="connsiteX17" fmla="*/ 5366084 w 5366084"/>
              <a:gd name="connsiteY17" fmla="*/ 4286905 h 5366084"/>
              <a:gd name="connsiteX18" fmla="*/ 5366084 w 5366084"/>
              <a:gd name="connsiteY18" fmla="*/ 4775815 h 5366084"/>
              <a:gd name="connsiteX19" fmla="*/ 5366084 w 5366084"/>
              <a:gd name="connsiteY19" fmla="*/ 5366084 h 5366084"/>
              <a:gd name="connsiteX20" fmla="*/ 4716192 w 5366084"/>
              <a:gd name="connsiteY20" fmla="*/ 5366084 h 5366084"/>
              <a:gd name="connsiteX21" fmla="*/ 4119960 w 5366084"/>
              <a:gd name="connsiteY21" fmla="*/ 5366084 h 5366084"/>
              <a:gd name="connsiteX22" fmla="*/ 3577389 w 5366084"/>
              <a:gd name="connsiteY22" fmla="*/ 5366084 h 5366084"/>
              <a:gd name="connsiteX23" fmla="*/ 3142140 w 5366084"/>
              <a:gd name="connsiteY23" fmla="*/ 5366084 h 5366084"/>
              <a:gd name="connsiteX24" fmla="*/ 2438587 w 5366084"/>
              <a:gd name="connsiteY24" fmla="*/ 5366084 h 5366084"/>
              <a:gd name="connsiteX25" fmla="*/ 1788695 w 5366084"/>
              <a:gd name="connsiteY25" fmla="*/ 5366084 h 5366084"/>
              <a:gd name="connsiteX26" fmla="*/ 1246124 w 5366084"/>
              <a:gd name="connsiteY26" fmla="*/ 5366084 h 5366084"/>
              <a:gd name="connsiteX27" fmla="*/ 542571 w 5366084"/>
              <a:gd name="connsiteY27" fmla="*/ 5366084 h 5366084"/>
              <a:gd name="connsiteX28" fmla="*/ 0 w 5366084"/>
              <a:gd name="connsiteY28" fmla="*/ 5366084 h 5366084"/>
              <a:gd name="connsiteX29" fmla="*/ 0 w 5366084"/>
              <a:gd name="connsiteY29" fmla="*/ 4769852 h 5366084"/>
              <a:gd name="connsiteX30" fmla="*/ 0 w 5366084"/>
              <a:gd name="connsiteY30" fmla="*/ 4280943 h 5366084"/>
              <a:gd name="connsiteX31" fmla="*/ 0 w 5366084"/>
              <a:gd name="connsiteY31" fmla="*/ 3738372 h 5366084"/>
              <a:gd name="connsiteX32" fmla="*/ 0 w 5366084"/>
              <a:gd name="connsiteY32" fmla="*/ 3142140 h 5366084"/>
              <a:gd name="connsiteX33" fmla="*/ 0 w 5366084"/>
              <a:gd name="connsiteY33" fmla="*/ 2438587 h 5366084"/>
              <a:gd name="connsiteX34" fmla="*/ 0 w 5366084"/>
              <a:gd name="connsiteY34" fmla="*/ 1788695 h 5366084"/>
              <a:gd name="connsiteX35" fmla="*/ 0 w 5366084"/>
              <a:gd name="connsiteY35" fmla="*/ 1353446 h 5366084"/>
              <a:gd name="connsiteX36" fmla="*/ 0 w 5366084"/>
              <a:gd name="connsiteY36" fmla="*/ 703553 h 5366084"/>
              <a:gd name="connsiteX37" fmla="*/ 0 w 5366084"/>
              <a:gd name="connsiteY37" fmla="*/ 0 h 536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366084" h="5366084" fill="none" extrusionOk="0">
                <a:moveTo>
                  <a:pt x="0" y="0"/>
                </a:moveTo>
                <a:cubicBezTo>
                  <a:pt x="270256" y="-7742"/>
                  <a:pt x="438112" y="44057"/>
                  <a:pt x="649892" y="0"/>
                </a:cubicBezTo>
                <a:cubicBezTo>
                  <a:pt x="861672" y="-44057"/>
                  <a:pt x="1017565" y="49855"/>
                  <a:pt x="1353446" y="0"/>
                </a:cubicBezTo>
                <a:cubicBezTo>
                  <a:pt x="1689327" y="-49855"/>
                  <a:pt x="1702317" y="31679"/>
                  <a:pt x="1949677" y="0"/>
                </a:cubicBezTo>
                <a:cubicBezTo>
                  <a:pt x="2197037" y="-31679"/>
                  <a:pt x="2414091" y="9773"/>
                  <a:pt x="2545909" y="0"/>
                </a:cubicBezTo>
                <a:cubicBezTo>
                  <a:pt x="2677727" y="-9773"/>
                  <a:pt x="2874549" y="20469"/>
                  <a:pt x="3034819" y="0"/>
                </a:cubicBezTo>
                <a:cubicBezTo>
                  <a:pt x="3195089" y="-20469"/>
                  <a:pt x="3367365" y="20333"/>
                  <a:pt x="3631050" y="0"/>
                </a:cubicBezTo>
                <a:cubicBezTo>
                  <a:pt x="3894735" y="-20333"/>
                  <a:pt x="4096437" y="52036"/>
                  <a:pt x="4227282" y="0"/>
                </a:cubicBezTo>
                <a:cubicBezTo>
                  <a:pt x="4358127" y="-52036"/>
                  <a:pt x="4606525" y="21046"/>
                  <a:pt x="4823513" y="0"/>
                </a:cubicBezTo>
                <a:cubicBezTo>
                  <a:pt x="5040501" y="-21046"/>
                  <a:pt x="5205421" y="13005"/>
                  <a:pt x="5366084" y="0"/>
                </a:cubicBezTo>
                <a:cubicBezTo>
                  <a:pt x="5418052" y="166058"/>
                  <a:pt x="5331656" y="239886"/>
                  <a:pt x="5366084" y="435249"/>
                </a:cubicBezTo>
                <a:cubicBezTo>
                  <a:pt x="5400512" y="630612"/>
                  <a:pt x="5332514" y="727307"/>
                  <a:pt x="5366084" y="870498"/>
                </a:cubicBezTo>
                <a:cubicBezTo>
                  <a:pt x="5399654" y="1013689"/>
                  <a:pt x="5339787" y="1358912"/>
                  <a:pt x="5366084" y="1520390"/>
                </a:cubicBezTo>
                <a:cubicBezTo>
                  <a:pt x="5392381" y="1681868"/>
                  <a:pt x="5309465" y="1872656"/>
                  <a:pt x="5366084" y="2009300"/>
                </a:cubicBezTo>
                <a:cubicBezTo>
                  <a:pt x="5422703" y="2145944"/>
                  <a:pt x="5348998" y="2309783"/>
                  <a:pt x="5366084" y="2605532"/>
                </a:cubicBezTo>
                <a:cubicBezTo>
                  <a:pt x="5383170" y="2901281"/>
                  <a:pt x="5331657" y="3102045"/>
                  <a:pt x="5366084" y="3309085"/>
                </a:cubicBezTo>
                <a:cubicBezTo>
                  <a:pt x="5400511" y="3516125"/>
                  <a:pt x="5353875" y="3720609"/>
                  <a:pt x="5366084" y="3851656"/>
                </a:cubicBezTo>
                <a:cubicBezTo>
                  <a:pt x="5378293" y="3982703"/>
                  <a:pt x="5348803" y="4112823"/>
                  <a:pt x="5366084" y="4286905"/>
                </a:cubicBezTo>
                <a:cubicBezTo>
                  <a:pt x="5383365" y="4460987"/>
                  <a:pt x="5355963" y="4607136"/>
                  <a:pt x="5366084" y="4775815"/>
                </a:cubicBezTo>
                <a:cubicBezTo>
                  <a:pt x="5376205" y="4944494"/>
                  <a:pt x="5296925" y="5240328"/>
                  <a:pt x="5366084" y="5366084"/>
                </a:cubicBezTo>
                <a:cubicBezTo>
                  <a:pt x="5161956" y="5409154"/>
                  <a:pt x="5041050" y="5327943"/>
                  <a:pt x="4716192" y="5366084"/>
                </a:cubicBezTo>
                <a:cubicBezTo>
                  <a:pt x="4391334" y="5404225"/>
                  <a:pt x="4312488" y="5305276"/>
                  <a:pt x="4119960" y="5366084"/>
                </a:cubicBezTo>
                <a:cubicBezTo>
                  <a:pt x="3927432" y="5426892"/>
                  <a:pt x="3708599" y="5320858"/>
                  <a:pt x="3577389" y="5366084"/>
                </a:cubicBezTo>
                <a:cubicBezTo>
                  <a:pt x="3446179" y="5411310"/>
                  <a:pt x="3233084" y="5332758"/>
                  <a:pt x="3142140" y="5366084"/>
                </a:cubicBezTo>
                <a:cubicBezTo>
                  <a:pt x="3051196" y="5399410"/>
                  <a:pt x="2689552" y="5364561"/>
                  <a:pt x="2438587" y="5366084"/>
                </a:cubicBezTo>
                <a:cubicBezTo>
                  <a:pt x="2187622" y="5367607"/>
                  <a:pt x="2023235" y="5304330"/>
                  <a:pt x="1788695" y="5366084"/>
                </a:cubicBezTo>
                <a:cubicBezTo>
                  <a:pt x="1554155" y="5427838"/>
                  <a:pt x="1494043" y="5339933"/>
                  <a:pt x="1246124" y="5366084"/>
                </a:cubicBezTo>
                <a:cubicBezTo>
                  <a:pt x="998205" y="5392235"/>
                  <a:pt x="743194" y="5311231"/>
                  <a:pt x="542571" y="5366084"/>
                </a:cubicBezTo>
                <a:cubicBezTo>
                  <a:pt x="341948" y="5420937"/>
                  <a:pt x="237939" y="5364615"/>
                  <a:pt x="0" y="5366084"/>
                </a:cubicBezTo>
                <a:cubicBezTo>
                  <a:pt x="-44624" y="5085750"/>
                  <a:pt x="46972" y="5024297"/>
                  <a:pt x="0" y="4769852"/>
                </a:cubicBezTo>
                <a:cubicBezTo>
                  <a:pt x="-46972" y="4515407"/>
                  <a:pt x="27648" y="4507362"/>
                  <a:pt x="0" y="4280943"/>
                </a:cubicBezTo>
                <a:cubicBezTo>
                  <a:pt x="-27648" y="4054524"/>
                  <a:pt x="52008" y="3857032"/>
                  <a:pt x="0" y="3738372"/>
                </a:cubicBezTo>
                <a:cubicBezTo>
                  <a:pt x="-52008" y="3619712"/>
                  <a:pt x="35852" y="3294019"/>
                  <a:pt x="0" y="3142140"/>
                </a:cubicBezTo>
                <a:cubicBezTo>
                  <a:pt x="-35852" y="2990261"/>
                  <a:pt x="73823" y="2789447"/>
                  <a:pt x="0" y="2438587"/>
                </a:cubicBezTo>
                <a:cubicBezTo>
                  <a:pt x="-73823" y="2087727"/>
                  <a:pt x="70354" y="1985108"/>
                  <a:pt x="0" y="1788695"/>
                </a:cubicBezTo>
                <a:cubicBezTo>
                  <a:pt x="-70354" y="1592282"/>
                  <a:pt x="36396" y="1486743"/>
                  <a:pt x="0" y="1353446"/>
                </a:cubicBezTo>
                <a:cubicBezTo>
                  <a:pt x="-36396" y="1220149"/>
                  <a:pt x="73374" y="1028376"/>
                  <a:pt x="0" y="703553"/>
                </a:cubicBezTo>
                <a:cubicBezTo>
                  <a:pt x="-73374" y="378730"/>
                  <a:pt x="34263" y="171958"/>
                  <a:pt x="0" y="0"/>
                </a:cubicBezTo>
                <a:close/>
              </a:path>
              <a:path w="5366084" h="5366084" stroke="0" extrusionOk="0">
                <a:moveTo>
                  <a:pt x="0" y="0"/>
                </a:moveTo>
                <a:cubicBezTo>
                  <a:pt x="203713" y="-17207"/>
                  <a:pt x="254061" y="14382"/>
                  <a:pt x="435249" y="0"/>
                </a:cubicBezTo>
                <a:cubicBezTo>
                  <a:pt x="616437" y="-14382"/>
                  <a:pt x="694416" y="36852"/>
                  <a:pt x="924159" y="0"/>
                </a:cubicBezTo>
                <a:cubicBezTo>
                  <a:pt x="1153902" y="-36852"/>
                  <a:pt x="1321730" y="20421"/>
                  <a:pt x="1520390" y="0"/>
                </a:cubicBezTo>
                <a:cubicBezTo>
                  <a:pt x="1719050" y="-20421"/>
                  <a:pt x="1963180" y="47178"/>
                  <a:pt x="2170283" y="0"/>
                </a:cubicBezTo>
                <a:cubicBezTo>
                  <a:pt x="2377386" y="-47178"/>
                  <a:pt x="2680855" y="32405"/>
                  <a:pt x="2820175" y="0"/>
                </a:cubicBezTo>
                <a:cubicBezTo>
                  <a:pt x="2959495" y="-32405"/>
                  <a:pt x="3207667" y="53908"/>
                  <a:pt x="3309085" y="0"/>
                </a:cubicBezTo>
                <a:cubicBezTo>
                  <a:pt x="3410503" y="-53908"/>
                  <a:pt x="3827475" y="37186"/>
                  <a:pt x="4012638" y="0"/>
                </a:cubicBezTo>
                <a:cubicBezTo>
                  <a:pt x="4197801" y="-37186"/>
                  <a:pt x="4279132" y="33354"/>
                  <a:pt x="4501548" y="0"/>
                </a:cubicBezTo>
                <a:cubicBezTo>
                  <a:pt x="4723964" y="-33354"/>
                  <a:pt x="4954975" y="79677"/>
                  <a:pt x="5366084" y="0"/>
                </a:cubicBezTo>
                <a:cubicBezTo>
                  <a:pt x="5436646" y="258921"/>
                  <a:pt x="5301132" y="405039"/>
                  <a:pt x="5366084" y="596232"/>
                </a:cubicBezTo>
                <a:cubicBezTo>
                  <a:pt x="5431036" y="787425"/>
                  <a:pt x="5283765" y="1123234"/>
                  <a:pt x="5366084" y="1299785"/>
                </a:cubicBezTo>
                <a:cubicBezTo>
                  <a:pt x="5448403" y="1476336"/>
                  <a:pt x="5336612" y="1712669"/>
                  <a:pt x="5366084" y="1842356"/>
                </a:cubicBezTo>
                <a:cubicBezTo>
                  <a:pt x="5395556" y="1972043"/>
                  <a:pt x="5348003" y="2251710"/>
                  <a:pt x="5366084" y="2438587"/>
                </a:cubicBezTo>
                <a:cubicBezTo>
                  <a:pt x="5384165" y="2625464"/>
                  <a:pt x="5344121" y="2871558"/>
                  <a:pt x="5366084" y="3088479"/>
                </a:cubicBezTo>
                <a:cubicBezTo>
                  <a:pt x="5388047" y="3305400"/>
                  <a:pt x="5353580" y="3503216"/>
                  <a:pt x="5366084" y="3684711"/>
                </a:cubicBezTo>
                <a:cubicBezTo>
                  <a:pt x="5378588" y="3866206"/>
                  <a:pt x="5356993" y="3971326"/>
                  <a:pt x="5366084" y="4119960"/>
                </a:cubicBezTo>
                <a:cubicBezTo>
                  <a:pt x="5375175" y="4268594"/>
                  <a:pt x="5349353" y="4444184"/>
                  <a:pt x="5366084" y="4555209"/>
                </a:cubicBezTo>
                <a:cubicBezTo>
                  <a:pt x="5382815" y="4666234"/>
                  <a:pt x="5354099" y="4985716"/>
                  <a:pt x="5366084" y="5366084"/>
                </a:cubicBezTo>
                <a:cubicBezTo>
                  <a:pt x="5175390" y="5412117"/>
                  <a:pt x="5126155" y="5322041"/>
                  <a:pt x="4930835" y="5366084"/>
                </a:cubicBezTo>
                <a:cubicBezTo>
                  <a:pt x="4735515" y="5410127"/>
                  <a:pt x="4411841" y="5349600"/>
                  <a:pt x="4227282" y="5366084"/>
                </a:cubicBezTo>
                <a:cubicBezTo>
                  <a:pt x="4042723" y="5382568"/>
                  <a:pt x="3918911" y="5303601"/>
                  <a:pt x="3631050" y="5366084"/>
                </a:cubicBezTo>
                <a:cubicBezTo>
                  <a:pt x="3343189" y="5428567"/>
                  <a:pt x="3261221" y="5310825"/>
                  <a:pt x="3034819" y="5366084"/>
                </a:cubicBezTo>
                <a:cubicBezTo>
                  <a:pt x="2808417" y="5421343"/>
                  <a:pt x="2503211" y="5353810"/>
                  <a:pt x="2331265" y="5366084"/>
                </a:cubicBezTo>
                <a:cubicBezTo>
                  <a:pt x="2159319" y="5378358"/>
                  <a:pt x="1829038" y="5345348"/>
                  <a:pt x="1627712" y="5366084"/>
                </a:cubicBezTo>
                <a:cubicBezTo>
                  <a:pt x="1426386" y="5386820"/>
                  <a:pt x="1226863" y="5345671"/>
                  <a:pt x="1085141" y="5366084"/>
                </a:cubicBezTo>
                <a:cubicBezTo>
                  <a:pt x="943419" y="5386497"/>
                  <a:pt x="405401" y="5286106"/>
                  <a:pt x="0" y="5366084"/>
                </a:cubicBezTo>
                <a:cubicBezTo>
                  <a:pt x="-27837" y="5185790"/>
                  <a:pt x="19891" y="5097157"/>
                  <a:pt x="0" y="4930835"/>
                </a:cubicBezTo>
                <a:cubicBezTo>
                  <a:pt x="-19891" y="4764513"/>
                  <a:pt x="45430" y="4607019"/>
                  <a:pt x="0" y="4441925"/>
                </a:cubicBezTo>
                <a:cubicBezTo>
                  <a:pt x="-45430" y="4276831"/>
                  <a:pt x="4268" y="4109675"/>
                  <a:pt x="0" y="3899354"/>
                </a:cubicBezTo>
                <a:cubicBezTo>
                  <a:pt x="-4268" y="3689033"/>
                  <a:pt x="3759" y="3622026"/>
                  <a:pt x="0" y="3356784"/>
                </a:cubicBezTo>
                <a:cubicBezTo>
                  <a:pt x="-3759" y="3091542"/>
                  <a:pt x="21079" y="3032310"/>
                  <a:pt x="0" y="2921535"/>
                </a:cubicBezTo>
                <a:cubicBezTo>
                  <a:pt x="-21079" y="2810760"/>
                  <a:pt x="40091" y="2692783"/>
                  <a:pt x="0" y="2486286"/>
                </a:cubicBezTo>
                <a:cubicBezTo>
                  <a:pt x="-40091" y="2279789"/>
                  <a:pt x="43985" y="2152727"/>
                  <a:pt x="0" y="2051037"/>
                </a:cubicBezTo>
                <a:cubicBezTo>
                  <a:pt x="-43985" y="1949347"/>
                  <a:pt x="19209" y="1777699"/>
                  <a:pt x="0" y="1615788"/>
                </a:cubicBezTo>
                <a:cubicBezTo>
                  <a:pt x="-19209" y="1453877"/>
                  <a:pt x="44382" y="1273976"/>
                  <a:pt x="0" y="1073217"/>
                </a:cubicBezTo>
                <a:cubicBezTo>
                  <a:pt x="-44382" y="872458"/>
                  <a:pt x="23963" y="706260"/>
                  <a:pt x="0" y="530646"/>
                </a:cubicBezTo>
                <a:cubicBezTo>
                  <a:pt x="-23963" y="355032"/>
                  <a:pt x="43799" y="17084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430977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71EA5A6D-B823-34E1-65D6-DCF88AC9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6C2185-1CCC-03B4-73F7-35D23115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89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E4701D4-50FD-A8C3-329D-285A15FEF5B6}"/>
              </a:ext>
            </a:extLst>
          </p:cNvPr>
          <p:cNvSpPr/>
          <p:nvPr/>
        </p:nvSpPr>
        <p:spPr>
          <a:xfrm>
            <a:off x="-24715" y="-24715"/>
            <a:ext cx="9625915" cy="12826315"/>
          </a:xfrm>
          <a:prstGeom prst="rect">
            <a:avLst/>
          </a:prstGeom>
          <a:solidFill>
            <a:srgbClr val="F568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ulo_componente">
            <a:extLst>
              <a:ext uri="{FF2B5EF4-FFF2-40B4-BE49-F238E27FC236}">
                <a16:creationId xmlns:a16="http://schemas.microsoft.com/office/drawing/2014/main" id="{838DB417-CC95-5B35-6E4C-90B693DF5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6437313"/>
            <a:ext cx="8662730" cy="185293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ngenial Black" panose="02000503040000020004" pitchFamily="2" charset="0"/>
              </a:rPr>
              <a:t>A MENTALIDADE DE CRESCIMENTO: SUPERANDO DESAFIOS</a:t>
            </a:r>
            <a:endParaRPr lang="pt-BR" sz="4000" dirty="0">
              <a:solidFill>
                <a:schemeClr val="bg1"/>
              </a:solidFill>
              <a:latin typeface="Congenial Black" panose="02000503040000020004" pitchFamily="2" charset="0"/>
              <a:cs typeface="Aharoni" panose="020F0502020204030204" pitchFamily="2" charset="-79"/>
            </a:endParaRPr>
          </a:p>
        </p:txBody>
      </p:sp>
      <p:sp>
        <p:nvSpPr>
          <p:cNvPr id="8" name="titulo_componente">
            <a:extLst>
              <a:ext uri="{FF2B5EF4-FFF2-40B4-BE49-F238E27FC236}">
                <a16:creationId xmlns:a16="http://schemas.microsoft.com/office/drawing/2014/main" id="{35D9ACF3-2747-9B9C-64EA-0A2A693BDB46}"/>
              </a:ext>
            </a:extLst>
          </p:cNvPr>
          <p:cNvSpPr txBox="1">
            <a:spLocks/>
          </p:cNvSpPr>
          <p:nvPr/>
        </p:nvSpPr>
        <p:spPr>
          <a:xfrm>
            <a:off x="555967" y="1925957"/>
            <a:ext cx="8464550" cy="33236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0" dirty="0">
                <a:ln w="63500">
                  <a:solidFill>
                    <a:schemeClr val="bg1"/>
                  </a:solidFill>
                </a:ln>
                <a:noFill/>
                <a:latin typeface="Congenial Black" panose="02000503040000020004" pitchFamily="2" charset="0"/>
                <a:cs typeface="Aharoni" panose="020F0502020204030204" pitchFamily="2" charset="-79"/>
              </a:rPr>
              <a:t>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6A8298-0171-2C9C-DE9A-592AE97A32B6}"/>
              </a:ext>
            </a:extLst>
          </p:cNvPr>
          <p:cNvSpPr/>
          <p:nvPr/>
        </p:nvSpPr>
        <p:spPr>
          <a:xfrm>
            <a:off x="756330" y="8877051"/>
            <a:ext cx="8042111" cy="15479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o_componente">
            <a:extLst>
              <a:ext uri="{FF2B5EF4-FFF2-40B4-BE49-F238E27FC236}">
                <a16:creationId xmlns:a16="http://schemas.microsoft.com/office/drawing/2014/main" id="{A949DD11-6DE1-AB4C-4BBC-2474B360F01F}"/>
              </a:ext>
            </a:extLst>
          </p:cNvPr>
          <p:cNvSpPr txBox="1">
            <a:spLocks/>
          </p:cNvSpPr>
          <p:nvPr/>
        </p:nvSpPr>
        <p:spPr>
          <a:xfrm>
            <a:off x="555967" y="9773439"/>
            <a:ext cx="8442838" cy="304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mentalidade de crescimento é a crença de que nossas habilidades podem ser desenvolvidas através de esforço e aprendizado contínuo.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077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DC745A90-3658-C705-3804-6E8A9142028C}"/>
              </a:ext>
            </a:extLst>
          </p:cNvPr>
          <p:cNvSpPr txBox="1">
            <a:spLocks/>
          </p:cNvSpPr>
          <p:nvPr/>
        </p:nvSpPr>
        <p:spPr>
          <a:xfrm>
            <a:off x="792849" y="3061676"/>
            <a:ext cx="8442838" cy="6894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No universo de Naruto, isso é exemplificado por personagens como Naruto e Rock Lee, que superam obstáculos com determinação e treino.</a:t>
            </a:r>
          </a:p>
          <a:p>
            <a:pPr marL="0" indent="0" algn="just">
              <a:buNone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de Frase Negativa e Positiva:</a:t>
            </a:r>
          </a:p>
          <a:p>
            <a:pPr marL="0" indent="0" algn="just">
              <a:buNone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Frase Negativa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"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 nunca serei capaz de aprender programação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.“</a:t>
            </a:r>
          </a:p>
          <a:p>
            <a:pPr marL="0" indent="0" algn="just">
              <a:buNone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Frase Positiva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"</a:t>
            </a:r>
            <a:r>
              <a:rPr lang="pt-B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Ainda não sou um mestre na programação, mas posso melhorar com prática e paciência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lang="pt-BR" dirty="0"/>
          </a:p>
          <a:p>
            <a:endParaRPr lang="pt-BR" dirty="0"/>
          </a:p>
        </p:txBody>
      </p:sp>
      <p:sp>
        <p:nvSpPr>
          <p:cNvPr id="5" name="subtitulo_componente">
            <a:extLst>
              <a:ext uri="{FF2B5EF4-FFF2-40B4-BE49-F238E27FC236}">
                <a16:creationId xmlns:a16="http://schemas.microsoft.com/office/drawing/2014/main" id="{80CE2B3E-3EF5-B6D8-CD40-EBD1ACF6AEBB}"/>
              </a:ext>
            </a:extLst>
          </p:cNvPr>
          <p:cNvSpPr txBox="1">
            <a:spLocks/>
          </p:cNvSpPr>
          <p:nvPr/>
        </p:nvSpPr>
        <p:spPr>
          <a:xfrm>
            <a:off x="833081" y="2129470"/>
            <a:ext cx="8362374" cy="603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é a Mentalidade de Crescimento?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8066521E-CE3C-5CB6-1817-5B00599F5457}"/>
              </a:ext>
            </a:extLst>
          </p:cNvPr>
          <p:cNvSpPr txBox="1">
            <a:spLocks/>
          </p:cNvSpPr>
          <p:nvPr/>
        </p:nvSpPr>
        <p:spPr>
          <a:xfrm>
            <a:off x="833081" y="490168"/>
            <a:ext cx="8204059" cy="163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ongenial Black" panose="02000503040000020004" pitchFamily="2" charset="0"/>
                <a:cs typeface="Aharoni" panose="020F0502020204030204" pitchFamily="2" charset="-79"/>
              </a:rPr>
              <a:t>1. A Mentalidade de Crescimento: Superando Desafios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D647C2-6D8B-1C63-288E-D2514EDC138C}"/>
              </a:ext>
            </a:extLst>
          </p:cNvPr>
          <p:cNvSpPr/>
          <p:nvPr/>
        </p:nvSpPr>
        <p:spPr>
          <a:xfrm>
            <a:off x="564060" y="0"/>
            <a:ext cx="181883" cy="18529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8376D5-3F8F-46AA-B54D-7BDF3F7D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3515" y="11865189"/>
            <a:ext cx="3894170" cy="681567"/>
          </a:xfrm>
        </p:spPr>
        <p:txBody>
          <a:bodyPr/>
          <a:lstStyle/>
          <a:p>
            <a:r>
              <a:rPr lang="pt-BR" dirty="0"/>
              <a:t>Growth Mindset &amp; Lógica </a:t>
            </a:r>
            <a:r>
              <a:rPr lang="pt-BR" dirty="0" err="1"/>
              <a:t>Shinobi</a:t>
            </a:r>
            <a:r>
              <a:rPr lang="pt-BR" dirty="0"/>
              <a:t> - Leticia A. Ferreira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534424-2AC2-4677-FEFD-B19C9DAA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4</a:t>
            </a:fld>
            <a:endParaRPr lang="pt-BR"/>
          </a:p>
        </p:txBody>
      </p:sp>
      <p:pic>
        <p:nvPicPr>
          <p:cNvPr id="11" name="Imagem 10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D582A8FD-0DE9-5CAD-C783-7911BF5C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5"/>
          <a:stretch/>
        </p:blipFill>
        <p:spPr>
          <a:xfrm>
            <a:off x="3328987" y="7798079"/>
            <a:ext cx="2943225" cy="4067110"/>
          </a:xfrm>
          <a:custGeom>
            <a:avLst/>
            <a:gdLst>
              <a:gd name="connsiteX0" fmla="*/ 0 w 2943225"/>
              <a:gd name="connsiteY0" fmla="*/ 0 h 4067110"/>
              <a:gd name="connsiteX1" fmla="*/ 618077 w 2943225"/>
              <a:gd name="connsiteY1" fmla="*/ 0 h 4067110"/>
              <a:gd name="connsiteX2" fmla="*/ 1265587 w 2943225"/>
              <a:gd name="connsiteY2" fmla="*/ 0 h 4067110"/>
              <a:gd name="connsiteX3" fmla="*/ 1883664 w 2943225"/>
              <a:gd name="connsiteY3" fmla="*/ 0 h 4067110"/>
              <a:gd name="connsiteX4" fmla="*/ 2943225 w 2943225"/>
              <a:gd name="connsiteY4" fmla="*/ 0 h 4067110"/>
              <a:gd name="connsiteX5" fmla="*/ 2943225 w 2943225"/>
              <a:gd name="connsiteY5" fmla="*/ 499674 h 4067110"/>
              <a:gd name="connsiteX6" fmla="*/ 2943225 w 2943225"/>
              <a:gd name="connsiteY6" fmla="*/ 1162031 h 4067110"/>
              <a:gd name="connsiteX7" fmla="*/ 2943225 w 2943225"/>
              <a:gd name="connsiteY7" fmla="*/ 1621034 h 4067110"/>
              <a:gd name="connsiteX8" fmla="*/ 2943225 w 2943225"/>
              <a:gd name="connsiteY8" fmla="*/ 2161378 h 4067110"/>
              <a:gd name="connsiteX9" fmla="*/ 2943225 w 2943225"/>
              <a:gd name="connsiteY9" fmla="*/ 2661052 h 4067110"/>
              <a:gd name="connsiteX10" fmla="*/ 2943225 w 2943225"/>
              <a:gd name="connsiteY10" fmla="*/ 3282739 h 4067110"/>
              <a:gd name="connsiteX11" fmla="*/ 2943225 w 2943225"/>
              <a:gd name="connsiteY11" fmla="*/ 4067110 h 4067110"/>
              <a:gd name="connsiteX12" fmla="*/ 2295716 w 2943225"/>
              <a:gd name="connsiteY12" fmla="*/ 4067110 h 4067110"/>
              <a:gd name="connsiteX13" fmla="*/ 1677638 w 2943225"/>
              <a:gd name="connsiteY13" fmla="*/ 4067110 h 4067110"/>
              <a:gd name="connsiteX14" fmla="*/ 1030129 w 2943225"/>
              <a:gd name="connsiteY14" fmla="*/ 4067110 h 4067110"/>
              <a:gd name="connsiteX15" fmla="*/ 0 w 2943225"/>
              <a:gd name="connsiteY15" fmla="*/ 4067110 h 4067110"/>
              <a:gd name="connsiteX16" fmla="*/ 0 w 2943225"/>
              <a:gd name="connsiteY16" fmla="*/ 3567436 h 4067110"/>
              <a:gd name="connsiteX17" fmla="*/ 0 w 2943225"/>
              <a:gd name="connsiteY17" fmla="*/ 2945750 h 4067110"/>
              <a:gd name="connsiteX18" fmla="*/ 0 w 2943225"/>
              <a:gd name="connsiteY18" fmla="*/ 2283392 h 4067110"/>
              <a:gd name="connsiteX19" fmla="*/ 0 w 2943225"/>
              <a:gd name="connsiteY19" fmla="*/ 1621034 h 4067110"/>
              <a:gd name="connsiteX20" fmla="*/ 0 w 2943225"/>
              <a:gd name="connsiteY20" fmla="*/ 1121360 h 4067110"/>
              <a:gd name="connsiteX21" fmla="*/ 0 w 2943225"/>
              <a:gd name="connsiteY21" fmla="*/ 581016 h 4067110"/>
              <a:gd name="connsiteX22" fmla="*/ 0 w 2943225"/>
              <a:gd name="connsiteY22" fmla="*/ 0 h 406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43225" h="4067110" fill="none" extrusionOk="0">
                <a:moveTo>
                  <a:pt x="0" y="0"/>
                </a:moveTo>
                <a:cubicBezTo>
                  <a:pt x="240214" y="-37970"/>
                  <a:pt x="446154" y="7898"/>
                  <a:pt x="618077" y="0"/>
                </a:cubicBezTo>
                <a:cubicBezTo>
                  <a:pt x="790000" y="-7898"/>
                  <a:pt x="1131898" y="48455"/>
                  <a:pt x="1265587" y="0"/>
                </a:cubicBezTo>
                <a:cubicBezTo>
                  <a:pt x="1399276" y="-48455"/>
                  <a:pt x="1663994" y="50282"/>
                  <a:pt x="1883664" y="0"/>
                </a:cubicBezTo>
                <a:cubicBezTo>
                  <a:pt x="2103334" y="-50282"/>
                  <a:pt x="2625280" y="122384"/>
                  <a:pt x="2943225" y="0"/>
                </a:cubicBezTo>
                <a:cubicBezTo>
                  <a:pt x="2982785" y="136416"/>
                  <a:pt x="2903210" y="341794"/>
                  <a:pt x="2943225" y="499674"/>
                </a:cubicBezTo>
                <a:cubicBezTo>
                  <a:pt x="2983240" y="657554"/>
                  <a:pt x="2938816" y="864800"/>
                  <a:pt x="2943225" y="1162031"/>
                </a:cubicBezTo>
                <a:cubicBezTo>
                  <a:pt x="2947634" y="1459262"/>
                  <a:pt x="2936803" y="1476506"/>
                  <a:pt x="2943225" y="1621034"/>
                </a:cubicBezTo>
                <a:cubicBezTo>
                  <a:pt x="2949647" y="1765562"/>
                  <a:pt x="2899068" y="2032716"/>
                  <a:pt x="2943225" y="2161378"/>
                </a:cubicBezTo>
                <a:cubicBezTo>
                  <a:pt x="2987382" y="2290040"/>
                  <a:pt x="2908187" y="2432694"/>
                  <a:pt x="2943225" y="2661052"/>
                </a:cubicBezTo>
                <a:cubicBezTo>
                  <a:pt x="2978263" y="2889410"/>
                  <a:pt x="2908588" y="3003118"/>
                  <a:pt x="2943225" y="3282739"/>
                </a:cubicBezTo>
                <a:cubicBezTo>
                  <a:pt x="2977862" y="3562360"/>
                  <a:pt x="2864720" y="3691162"/>
                  <a:pt x="2943225" y="4067110"/>
                </a:cubicBezTo>
                <a:cubicBezTo>
                  <a:pt x="2653838" y="4142166"/>
                  <a:pt x="2509167" y="4008677"/>
                  <a:pt x="2295716" y="4067110"/>
                </a:cubicBezTo>
                <a:cubicBezTo>
                  <a:pt x="2082265" y="4125543"/>
                  <a:pt x="1982242" y="4016854"/>
                  <a:pt x="1677638" y="4067110"/>
                </a:cubicBezTo>
                <a:cubicBezTo>
                  <a:pt x="1373034" y="4117366"/>
                  <a:pt x="1300106" y="4050249"/>
                  <a:pt x="1030129" y="4067110"/>
                </a:cubicBezTo>
                <a:cubicBezTo>
                  <a:pt x="760152" y="4083971"/>
                  <a:pt x="404636" y="3956918"/>
                  <a:pt x="0" y="4067110"/>
                </a:cubicBezTo>
                <a:cubicBezTo>
                  <a:pt x="-41487" y="3957808"/>
                  <a:pt x="8068" y="3689943"/>
                  <a:pt x="0" y="3567436"/>
                </a:cubicBezTo>
                <a:cubicBezTo>
                  <a:pt x="-8068" y="3444929"/>
                  <a:pt x="49342" y="3156607"/>
                  <a:pt x="0" y="2945750"/>
                </a:cubicBezTo>
                <a:cubicBezTo>
                  <a:pt x="-49342" y="2734893"/>
                  <a:pt x="58012" y="2474591"/>
                  <a:pt x="0" y="2283392"/>
                </a:cubicBezTo>
                <a:cubicBezTo>
                  <a:pt x="-58012" y="2092193"/>
                  <a:pt x="12587" y="1923189"/>
                  <a:pt x="0" y="1621034"/>
                </a:cubicBezTo>
                <a:cubicBezTo>
                  <a:pt x="-12587" y="1318879"/>
                  <a:pt x="21331" y="1330653"/>
                  <a:pt x="0" y="1121360"/>
                </a:cubicBezTo>
                <a:cubicBezTo>
                  <a:pt x="-21331" y="912067"/>
                  <a:pt x="45429" y="765835"/>
                  <a:pt x="0" y="581016"/>
                </a:cubicBezTo>
                <a:cubicBezTo>
                  <a:pt x="-45429" y="396197"/>
                  <a:pt x="1786" y="288486"/>
                  <a:pt x="0" y="0"/>
                </a:cubicBezTo>
                <a:close/>
              </a:path>
              <a:path w="2943225" h="4067110" stroke="0" extrusionOk="0">
                <a:moveTo>
                  <a:pt x="0" y="0"/>
                </a:moveTo>
                <a:cubicBezTo>
                  <a:pt x="135488" y="-63320"/>
                  <a:pt x="394559" y="50761"/>
                  <a:pt x="529781" y="0"/>
                </a:cubicBezTo>
                <a:cubicBezTo>
                  <a:pt x="665003" y="-50761"/>
                  <a:pt x="913455" y="52459"/>
                  <a:pt x="1059561" y="0"/>
                </a:cubicBezTo>
                <a:cubicBezTo>
                  <a:pt x="1205667" y="-52459"/>
                  <a:pt x="1455512" y="48264"/>
                  <a:pt x="1707071" y="0"/>
                </a:cubicBezTo>
                <a:cubicBezTo>
                  <a:pt x="1958630" y="-48264"/>
                  <a:pt x="2138495" y="64542"/>
                  <a:pt x="2295716" y="0"/>
                </a:cubicBezTo>
                <a:cubicBezTo>
                  <a:pt x="2452938" y="-64542"/>
                  <a:pt x="2812048" y="1965"/>
                  <a:pt x="2943225" y="0"/>
                </a:cubicBezTo>
                <a:cubicBezTo>
                  <a:pt x="2957823" y="118160"/>
                  <a:pt x="2881945" y="396738"/>
                  <a:pt x="2943225" y="581016"/>
                </a:cubicBezTo>
                <a:cubicBezTo>
                  <a:pt x="3004505" y="765294"/>
                  <a:pt x="2908997" y="915510"/>
                  <a:pt x="2943225" y="1040018"/>
                </a:cubicBezTo>
                <a:cubicBezTo>
                  <a:pt x="2977453" y="1164526"/>
                  <a:pt x="2916026" y="1365722"/>
                  <a:pt x="2943225" y="1539692"/>
                </a:cubicBezTo>
                <a:cubicBezTo>
                  <a:pt x="2970424" y="1713662"/>
                  <a:pt x="2934203" y="1884336"/>
                  <a:pt x="2943225" y="2080036"/>
                </a:cubicBezTo>
                <a:cubicBezTo>
                  <a:pt x="2952247" y="2275736"/>
                  <a:pt x="2937368" y="2454042"/>
                  <a:pt x="2943225" y="2742394"/>
                </a:cubicBezTo>
                <a:cubicBezTo>
                  <a:pt x="2949082" y="3030746"/>
                  <a:pt x="2900285" y="3109119"/>
                  <a:pt x="2943225" y="3364081"/>
                </a:cubicBezTo>
                <a:cubicBezTo>
                  <a:pt x="2986165" y="3619043"/>
                  <a:pt x="2870597" y="3824788"/>
                  <a:pt x="2943225" y="4067110"/>
                </a:cubicBezTo>
                <a:cubicBezTo>
                  <a:pt x="2699969" y="4100539"/>
                  <a:pt x="2566249" y="4015983"/>
                  <a:pt x="2354580" y="4067110"/>
                </a:cubicBezTo>
                <a:cubicBezTo>
                  <a:pt x="2142912" y="4118237"/>
                  <a:pt x="2099694" y="4039077"/>
                  <a:pt x="1854232" y="4067110"/>
                </a:cubicBezTo>
                <a:cubicBezTo>
                  <a:pt x="1608770" y="4095143"/>
                  <a:pt x="1417069" y="4031791"/>
                  <a:pt x="1236154" y="4067110"/>
                </a:cubicBezTo>
                <a:cubicBezTo>
                  <a:pt x="1055239" y="4102429"/>
                  <a:pt x="901345" y="4051265"/>
                  <a:pt x="647509" y="4067110"/>
                </a:cubicBezTo>
                <a:cubicBezTo>
                  <a:pt x="393674" y="4082955"/>
                  <a:pt x="249020" y="4010104"/>
                  <a:pt x="0" y="4067110"/>
                </a:cubicBezTo>
                <a:cubicBezTo>
                  <a:pt x="-36482" y="3928016"/>
                  <a:pt x="49073" y="3743811"/>
                  <a:pt x="0" y="3526765"/>
                </a:cubicBezTo>
                <a:cubicBezTo>
                  <a:pt x="-49073" y="3309719"/>
                  <a:pt x="38851" y="3171534"/>
                  <a:pt x="0" y="2864407"/>
                </a:cubicBezTo>
                <a:cubicBezTo>
                  <a:pt x="-38851" y="2557280"/>
                  <a:pt x="31178" y="2511054"/>
                  <a:pt x="0" y="2324063"/>
                </a:cubicBezTo>
                <a:cubicBezTo>
                  <a:pt x="-31178" y="2137072"/>
                  <a:pt x="23502" y="2018862"/>
                  <a:pt x="0" y="1865060"/>
                </a:cubicBezTo>
                <a:cubicBezTo>
                  <a:pt x="-23502" y="1711258"/>
                  <a:pt x="26673" y="1410173"/>
                  <a:pt x="0" y="1243374"/>
                </a:cubicBezTo>
                <a:cubicBezTo>
                  <a:pt x="-26673" y="1076575"/>
                  <a:pt x="60023" y="820572"/>
                  <a:pt x="0" y="662358"/>
                </a:cubicBezTo>
                <a:cubicBezTo>
                  <a:pt x="-60023" y="504144"/>
                  <a:pt x="40388" y="30830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500345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23658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E4701D4-50FD-A8C3-329D-285A15FEF5B6}"/>
              </a:ext>
            </a:extLst>
          </p:cNvPr>
          <p:cNvSpPr/>
          <p:nvPr/>
        </p:nvSpPr>
        <p:spPr>
          <a:xfrm>
            <a:off x="-24715" y="-24715"/>
            <a:ext cx="9625915" cy="12826315"/>
          </a:xfrm>
          <a:prstGeom prst="rect">
            <a:avLst/>
          </a:prstGeom>
          <a:solidFill>
            <a:srgbClr val="F568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ulo_componente">
            <a:extLst>
              <a:ext uri="{FF2B5EF4-FFF2-40B4-BE49-F238E27FC236}">
                <a16:creationId xmlns:a16="http://schemas.microsoft.com/office/drawing/2014/main" id="{838DB417-CC95-5B35-6E4C-90B693DF5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6437313"/>
            <a:ext cx="8464550" cy="185293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ngenial Black" panose="02000503040000020004" pitchFamily="2" charset="0"/>
              </a:rPr>
              <a:t>FUNDAMENTOS DA LÓGICA DE PROGRAMAÇÃO</a:t>
            </a:r>
            <a:endParaRPr lang="pt-BR" sz="4000" dirty="0">
              <a:solidFill>
                <a:schemeClr val="bg1"/>
              </a:solidFill>
              <a:latin typeface="Congenial Black" panose="02000503040000020004" pitchFamily="2" charset="0"/>
              <a:cs typeface="Aharoni" panose="020F0502020204030204" pitchFamily="2" charset="-79"/>
            </a:endParaRPr>
          </a:p>
        </p:txBody>
      </p:sp>
      <p:sp>
        <p:nvSpPr>
          <p:cNvPr id="8" name="titulo_componente">
            <a:extLst>
              <a:ext uri="{FF2B5EF4-FFF2-40B4-BE49-F238E27FC236}">
                <a16:creationId xmlns:a16="http://schemas.microsoft.com/office/drawing/2014/main" id="{35D9ACF3-2747-9B9C-64EA-0A2A693BDB46}"/>
              </a:ext>
            </a:extLst>
          </p:cNvPr>
          <p:cNvSpPr txBox="1">
            <a:spLocks/>
          </p:cNvSpPr>
          <p:nvPr/>
        </p:nvSpPr>
        <p:spPr>
          <a:xfrm>
            <a:off x="555967" y="1925957"/>
            <a:ext cx="8464550" cy="33236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0" dirty="0">
                <a:ln w="63500">
                  <a:solidFill>
                    <a:schemeClr val="bg1"/>
                  </a:solidFill>
                </a:ln>
                <a:noFill/>
                <a:latin typeface="Congenial Black" panose="02000503040000020004" pitchFamily="2" charset="0"/>
                <a:cs typeface="Aharoni" panose="020F0502020204030204" pitchFamily="2" charset="-79"/>
              </a:rPr>
              <a:t>2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6A8298-0171-2C9C-DE9A-592AE97A32B6}"/>
              </a:ext>
            </a:extLst>
          </p:cNvPr>
          <p:cNvSpPr/>
          <p:nvPr/>
        </p:nvSpPr>
        <p:spPr>
          <a:xfrm>
            <a:off x="956694" y="8884800"/>
            <a:ext cx="7760838" cy="1109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CA449BB4-66D0-817F-289A-C0806D93BD9A}"/>
              </a:ext>
            </a:extLst>
          </p:cNvPr>
          <p:cNvSpPr txBox="1">
            <a:spLocks/>
          </p:cNvSpPr>
          <p:nvPr/>
        </p:nvSpPr>
        <p:spPr>
          <a:xfrm>
            <a:off x="555967" y="9773439"/>
            <a:ext cx="8442838" cy="304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Lógica de programação é a capacidade de resolver problemas de forma estruturada e eficiente, utilizando conceitos de sequência, decisão e repetição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0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DC745A90-3658-C705-3804-6E8A9142028C}"/>
              </a:ext>
            </a:extLst>
          </p:cNvPr>
          <p:cNvSpPr txBox="1">
            <a:spLocks/>
          </p:cNvSpPr>
          <p:nvPr/>
        </p:nvSpPr>
        <p:spPr>
          <a:xfrm>
            <a:off x="615694" y="3308632"/>
            <a:ext cx="8442838" cy="1624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de Pseudocódigo: Treinamento de </a:t>
            </a:r>
            <a:r>
              <a:rPr lang="pt-B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b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Vamos imaginar que queremos criar um programa para ajudar Naruto a treinar um novo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/>
          </a:p>
          <a:p>
            <a:endParaRPr lang="pt-BR" dirty="0"/>
          </a:p>
        </p:txBody>
      </p:sp>
      <p:sp>
        <p:nvSpPr>
          <p:cNvPr id="5" name="subtitulo_componente">
            <a:extLst>
              <a:ext uri="{FF2B5EF4-FFF2-40B4-BE49-F238E27FC236}">
                <a16:creationId xmlns:a16="http://schemas.microsoft.com/office/drawing/2014/main" id="{80CE2B3E-3EF5-B6D8-CD40-EBD1ACF6AEBB}"/>
              </a:ext>
            </a:extLst>
          </p:cNvPr>
          <p:cNvSpPr txBox="1">
            <a:spLocks/>
          </p:cNvSpPr>
          <p:nvPr/>
        </p:nvSpPr>
        <p:spPr>
          <a:xfrm>
            <a:off x="833082" y="2129469"/>
            <a:ext cx="8362374" cy="8805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é Lógica de Programação?.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8066521E-CE3C-5CB6-1817-5B00599F5457}"/>
              </a:ext>
            </a:extLst>
          </p:cNvPr>
          <p:cNvSpPr txBox="1">
            <a:spLocks/>
          </p:cNvSpPr>
          <p:nvPr/>
        </p:nvSpPr>
        <p:spPr>
          <a:xfrm>
            <a:off x="833081" y="490168"/>
            <a:ext cx="8204059" cy="16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ongenial Black" panose="02000503040000020004" pitchFamily="2" charset="0"/>
                <a:cs typeface="Aharoni" panose="020F0502020204030204" pitchFamily="2" charset="-79"/>
              </a:rPr>
              <a:t>2. Lógica de Programação: Pensando Como um Ninja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D647C2-6D8B-1C63-288E-D2514EDC138C}"/>
              </a:ext>
            </a:extLst>
          </p:cNvPr>
          <p:cNvSpPr/>
          <p:nvPr/>
        </p:nvSpPr>
        <p:spPr>
          <a:xfrm>
            <a:off x="564060" y="0"/>
            <a:ext cx="181883" cy="18529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4F8546F-AADF-DBE9-F172-42FCD6AA5C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6" t="11969" r="18497" b="18920"/>
          <a:stretch/>
        </p:blipFill>
        <p:spPr>
          <a:xfrm>
            <a:off x="1683970" y="5231575"/>
            <a:ext cx="6233259" cy="5521853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6ECA6B7D-5875-5FFD-64BE-6F52F0AC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2B507E1-06E6-7031-832C-21C3392E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60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DC745A90-3658-C705-3804-6E8A9142028C}"/>
              </a:ext>
            </a:extLst>
          </p:cNvPr>
          <p:cNvSpPr txBox="1">
            <a:spLocks/>
          </p:cNvSpPr>
          <p:nvPr/>
        </p:nvSpPr>
        <p:spPr>
          <a:xfrm>
            <a:off x="745943" y="3071531"/>
            <a:ext cx="8442838" cy="50412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Assim como ninjas usam táticas para tomar decisões, os programadores usam operadores lógicos para determinar o fluxo de um programa</a:t>
            </a:r>
          </a:p>
          <a:p>
            <a:pPr marL="0" indent="0" algn="just">
              <a:buNone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.Operadores Lógicos Básicos</a:t>
            </a:r>
          </a:p>
          <a:p>
            <a:pPr algn="just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(E):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Verdadeiro se ambas as condições forem verdadeiras.</a:t>
            </a:r>
          </a:p>
          <a:p>
            <a:pPr algn="just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(OU):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Verdadeiro se pelo menos uma das condições for verdadeira.</a:t>
            </a:r>
          </a:p>
          <a:p>
            <a:pPr algn="just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(NÃO):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 o valor da condição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de Pseudocódigo: Missão Ninja</a:t>
            </a:r>
          </a:p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Vamos criar um pseudocódigo para ajudar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Kakashi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decidir se a equipe deve iniciar uma missão.</a:t>
            </a:r>
            <a:endParaRPr lang="pt-BR" dirty="0"/>
          </a:p>
          <a:p>
            <a:endParaRPr lang="pt-BR" dirty="0"/>
          </a:p>
        </p:txBody>
      </p:sp>
      <p:sp>
        <p:nvSpPr>
          <p:cNvPr id="5" name="subtitulo_componente">
            <a:extLst>
              <a:ext uri="{FF2B5EF4-FFF2-40B4-BE49-F238E27FC236}">
                <a16:creationId xmlns:a16="http://schemas.microsoft.com/office/drawing/2014/main" id="{80CE2B3E-3EF5-B6D8-CD40-EBD1ACF6AEBB}"/>
              </a:ext>
            </a:extLst>
          </p:cNvPr>
          <p:cNvSpPr txBox="1">
            <a:spLocks/>
          </p:cNvSpPr>
          <p:nvPr/>
        </p:nvSpPr>
        <p:spPr>
          <a:xfrm>
            <a:off x="619413" y="2057261"/>
            <a:ext cx="8362374" cy="620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aos Operadores Lógicos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8066521E-CE3C-5CB6-1817-5B00599F5457}"/>
              </a:ext>
            </a:extLst>
          </p:cNvPr>
          <p:cNvSpPr txBox="1">
            <a:spLocks/>
          </p:cNvSpPr>
          <p:nvPr/>
        </p:nvSpPr>
        <p:spPr>
          <a:xfrm>
            <a:off x="833082" y="536332"/>
            <a:ext cx="8204058" cy="131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ongenial Black" panose="02000503040000020004" pitchFamily="2" charset="0"/>
                <a:cs typeface="Aharoni" panose="020F0502020204030204" pitchFamily="2" charset="-79"/>
              </a:rPr>
              <a:t>3. Operadores Lógicos: Decisões no Campo de Batalha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D647C2-6D8B-1C63-288E-D2514EDC138C}"/>
              </a:ext>
            </a:extLst>
          </p:cNvPr>
          <p:cNvSpPr/>
          <p:nvPr/>
        </p:nvSpPr>
        <p:spPr>
          <a:xfrm>
            <a:off x="564060" y="0"/>
            <a:ext cx="181883" cy="18529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FF72640-BB7F-95B1-E8C9-7CCFEAF51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23580" r="12065" b="22742"/>
          <a:stretch/>
        </p:blipFill>
        <p:spPr>
          <a:xfrm>
            <a:off x="1190712" y="8506344"/>
            <a:ext cx="7292801" cy="4162927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2BAB1B30-75B8-6903-665F-52FBB3BB0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88F1DE2-C944-5481-0888-B9EEAF01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55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E4701D4-50FD-A8C3-329D-285A15FEF5B6}"/>
              </a:ext>
            </a:extLst>
          </p:cNvPr>
          <p:cNvSpPr/>
          <p:nvPr/>
        </p:nvSpPr>
        <p:spPr>
          <a:xfrm>
            <a:off x="-24715" y="-24715"/>
            <a:ext cx="9625915" cy="12826315"/>
          </a:xfrm>
          <a:prstGeom prst="rect">
            <a:avLst/>
          </a:prstGeom>
          <a:solidFill>
            <a:srgbClr val="F568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ulo_componente">
            <a:extLst>
              <a:ext uri="{FF2B5EF4-FFF2-40B4-BE49-F238E27FC236}">
                <a16:creationId xmlns:a16="http://schemas.microsoft.com/office/drawing/2014/main" id="{838DB417-CC95-5B35-6E4C-90B693DF5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6437313"/>
            <a:ext cx="8464550" cy="185293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ngenial Black" panose="02000503040000020004" pitchFamily="2" charset="0"/>
              </a:rPr>
              <a:t>ESTRATÉGIAS AVANÇADAS PARA NINJAS DA PROGRAMAÇÃO</a:t>
            </a:r>
            <a:endParaRPr lang="pt-BR" sz="4000" dirty="0">
              <a:solidFill>
                <a:schemeClr val="bg1"/>
              </a:solidFill>
              <a:latin typeface="Congenial Black" panose="02000503040000020004" pitchFamily="2" charset="0"/>
              <a:cs typeface="Aharoni" panose="020F0502020204030204" pitchFamily="2" charset="-79"/>
            </a:endParaRPr>
          </a:p>
        </p:txBody>
      </p:sp>
      <p:sp>
        <p:nvSpPr>
          <p:cNvPr id="8" name="titulo_componente">
            <a:extLst>
              <a:ext uri="{FF2B5EF4-FFF2-40B4-BE49-F238E27FC236}">
                <a16:creationId xmlns:a16="http://schemas.microsoft.com/office/drawing/2014/main" id="{35D9ACF3-2747-9B9C-64EA-0A2A693BDB46}"/>
              </a:ext>
            </a:extLst>
          </p:cNvPr>
          <p:cNvSpPr txBox="1">
            <a:spLocks/>
          </p:cNvSpPr>
          <p:nvPr/>
        </p:nvSpPr>
        <p:spPr>
          <a:xfrm>
            <a:off x="555967" y="1925957"/>
            <a:ext cx="8464550" cy="33236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0" dirty="0">
                <a:ln w="63500">
                  <a:solidFill>
                    <a:schemeClr val="bg1"/>
                  </a:solidFill>
                </a:ln>
                <a:noFill/>
                <a:latin typeface="Congenial Black" panose="02000503040000020004" pitchFamily="2" charset="0"/>
                <a:cs typeface="Aharoni" panose="020F0502020204030204" pitchFamily="2" charset="-79"/>
              </a:rPr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6A8298-0171-2C9C-DE9A-592AE97A32B6}"/>
              </a:ext>
            </a:extLst>
          </p:cNvPr>
          <p:cNvSpPr/>
          <p:nvPr/>
        </p:nvSpPr>
        <p:spPr>
          <a:xfrm>
            <a:off x="956694" y="8884800"/>
            <a:ext cx="7760838" cy="1109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3B10DF95-00F1-C9A9-FD78-F9D936836437}"/>
              </a:ext>
            </a:extLst>
          </p:cNvPr>
          <p:cNvSpPr txBox="1">
            <a:spLocks/>
          </p:cNvSpPr>
          <p:nvPr/>
        </p:nvSpPr>
        <p:spPr>
          <a:xfrm>
            <a:off x="555967" y="9773439"/>
            <a:ext cx="8442838" cy="304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Laços de repetição permitem executar uma ação várias vezes, como o treino contínuo de Naruto para melhorar suas habilidades.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498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DC745A90-3658-C705-3804-6E8A9142028C}"/>
              </a:ext>
            </a:extLst>
          </p:cNvPr>
          <p:cNvSpPr txBox="1">
            <a:spLocks/>
          </p:cNvSpPr>
          <p:nvPr/>
        </p:nvSpPr>
        <p:spPr>
          <a:xfrm>
            <a:off x="792849" y="4282854"/>
            <a:ext cx="8442838" cy="273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de Pseudocódigo: Sessão de Treinamento</a:t>
            </a:r>
            <a:endParaRPr lang="pt-BR" b="1" dirty="0"/>
          </a:p>
          <a:p>
            <a:endParaRPr lang="pt-BR" dirty="0"/>
          </a:p>
        </p:txBody>
      </p:sp>
      <p:sp>
        <p:nvSpPr>
          <p:cNvPr id="5" name="subtitulo_componente">
            <a:extLst>
              <a:ext uri="{FF2B5EF4-FFF2-40B4-BE49-F238E27FC236}">
                <a16:creationId xmlns:a16="http://schemas.microsoft.com/office/drawing/2014/main" id="{80CE2B3E-3EF5-B6D8-CD40-EBD1ACF6AEBB}"/>
              </a:ext>
            </a:extLst>
          </p:cNvPr>
          <p:cNvSpPr txBox="1">
            <a:spLocks/>
          </p:cNvSpPr>
          <p:nvPr/>
        </p:nvSpPr>
        <p:spPr>
          <a:xfrm>
            <a:off x="833081" y="2235764"/>
            <a:ext cx="8362374" cy="603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São Laços de Repetição?</a:t>
            </a:r>
          </a:p>
        </p:txBody>
      </p:sp>
      <p:sp>
        <p:nvSpPr>
          <p:cNvPr id="6" name="titulo_componente">
            <a:extLst>
              <a:ext uri="{FF2B5EF4-FFF2-40B4-BE49-F238E27FC236}">
                <a16:creationId xmlns:a16="http://schemas.microsoft.com/office/drawing/2014/main" id="{8066521E-CE3C-5CB6-1817-5B00599F5457}"/>
              </a:ext>
            </a:extLst>
          </p:cNvPr>
          <p:cNvSpPr txBox="1">
            <a:spLocks/>
          </p:cNvSpPr>
          <p:nvPr/>
        </p:nvSpPr>
        <p:spPr>
          <a:xfrm>
            <a:off x="833081" y="490168"/>
            <a:ext cx="8362374" cy="1639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ongenial Black" panose="02000503040000020004" pitchFamily="2" charset="0"/>
                <a:cs typeface="Aharoni" panose="020F0502020204030204" pitchFamily="2" charset="-79"/>
              </a:rPr>
              <a:t>4. Laços de Repetição: Treinamento Contínuo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D647C2-6D8B-1C63-288E-D2514EDC138C}"/>
              </a:ext>
            </a:extLst>
          </p:cNvPr>
          <p:cNvSpPr/>
          <p:nvPr/>
        </p:nvSpPr>
        <p:spPr>
          <a:xfrm>
            <a:off x="564060" y="0"/>
            <a:ext cx="181883" cy="18529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3000">
                <a:schemeClr val="bg1">
                  <a:lumMod val="95000"/>
                </a:schemeClr>
              </a:gs>
              <a:gs pos="69000">
                <a:schemeClr val="tx1"/>
              </a:gs>
              <a:gs pos="97000">
                <a:srgbClr val="09080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B88151A-F7D8-6EBE-CB6E-DCE676199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t="23219" r="15860" b="21550"/>
          <a:stretch/>
        </p:blipFill>
        <p:spPr>
          <a:xfrm>
            <a:off x="1543867" y="5406098"/>
            <a:ext cx="6513465" cy="4556050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7803A861-A7F0-9E9D-5907-4D08AEAA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Growth Mindset &amp; Lógica Shinobi - Leticia A. Ferreira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5DCA7C1-E1CA-4615-65A9-4C150203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2EC5-3503-4EAB-8750-EDEC80AF97E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1164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5559</TotalTime>
  <Words>1038</Words>
  <Application>Microsoft Office PowerPoint</Application>
  <PresentationFormat>Papel A3 (297 x 420 mm)</PresentationFormat>
  <Paragraphs>98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4" baseType="lpstr">
      <vt:lpstr>Agency FB</vt:lpstr>
      <vt:lpstr>Aptos</vt:lpstr>
      <vt:lpstr>Aptos Display</vt:lpstr>
      <vt:lpstr>Arial</vt:lpstr>
      <vt:lpstr>Congenial Black</vt:lpstr>
      <vt:lpstr>Copperplate Gothic Bold</vt:lpstr>
      <vt:lpstr>Mangal Pro</vt:lpstr>
      <vt:lpstr>Times New Roman</vt:lpstr>
      <vt:lpstr>Tema do Office</vt:lpstr>
      <vt:lpstr>Apresentação do PowerPoint</vt:lpstr>
      <vt:lpstr>Apresentação do PowerPoint</vt:lpstr>
      <vt:lpstr>A MENTALIDADE DE CRESCIMENTO: SUPERANDO DESAFIOS</vt:lpstr>
      <vt:lpstr>Apresentação do PowerPoint</vt:lpstr>
      <vt:lpstr>FUNDAMENTOS DA LÓGICA DE PROGRAMAÇÃO</vt:lpstr>
      <vt:lpstr>Apresentação do PowerPoint</vt:lpstr>
      <vt:lpstr>Apresentação do PowerPoint</vt:lpstr>
      <vt:lpstr>ESTRATÉGIAS AVANÇADAS PARA NINJAS DA PROGRAMAÇÃO</vt:lpstr>
      <vt:lpstr>Apresentação do PowerPoint</vt:lpstr>
      <vt:lpstr>Apresentação do PowerPoint</vt:lpstr>
      <vt:lpstr>Apresentação do PowerPoint</vt:lpstr>
      <vt:lpstr>Tornando-se um Ninja da Programação</vt:lpstr>
      <vt:lpstr>AGRADECIMENTOS</vt:lpstr>
      <vt:lpstr>Gratidão Ninja: Agradecimentos do Caminho do Programador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Growth Mindset &amp; Lógica Shinobi </dc:title>
  <dc:subject>Lógica de Prog. com analogias ao universo de Naruto </dc:subject>
  <dc:creator>LETICIA DE ALMEIDA FERREIRA</dc:creator>
  <cp:lastModifiedBy>LETICIA DE ALMEIDA FERREIRA</cp:lastModifiedBy>
  <cp:revision>5</cp:revision>
  <dcterms:created xsi:type="dcterms:W3CDTF">2024-07-23T02:14:56Z</dcterms:created>
  <dcterms:modified xsi:type="dcterms:W3CDTF">2024-07-27T15:56:54Z</dcterms:modified>
</cp:coreProperties>
</file>